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35"/>
  </p:handoutMasterIdLst>
  <p:sldIdLst>
    <p:sldId id="450" r:id="rId3"/>
    <p:sldId id="282" r:id="rId4"/>
    <p:sldId id="397" r:id="rId6"/>
    <p:sldId id="398" r:id="rId7"/>
    <p:sldId id="414" r:id="rId8"/>
    <p:sldId id="432" r:id="rId9"/>
    <p:sldId id="587" r:id="rId10"/>
    <p:sldId id="430" r:id="rId11"/>
    <p:sldId id="399" r:id="rId12"/>
    <p:sldId id="400" r:id="rId13"/>
    <p:sldId id="401" r:id="rId14"/>
    <p:sldId id="402" r:id="rId15"/>
    <p:sldId id="403" r:id="rId16"/>
    <p:sldId id="431" r:id="rId17"/>
    <p:sldId id="404" r:id="rId18"/>
    <p:sldId id="405" r:id="rId19"/>
    <p:sldId id="451" r:id="rId20"/>
    <p:sldId id="407" r:id="rId21"/>
    <p:sldId id="408" r:id="rId22"/>
    <p:sldId id="409" r:id="rId23"/>
    <p:sldId id="410" r:id="rId24"/>
    <p:sldId id="411" r:id="rId25"/>
    <p:sldId id="412" r:id="rId26"/>
    <p:sldId id="453" r:id="rId27"/>
    <p:sldId id="454" r:id="rId28"/>
    <p:sldId id="455" r:id="rId29"/>
    <p:sldId id="456" r:id="rId30"/>
    <p:sldId id="481" r:id="rId31"/>
    <p:sldId id="482" r:id="rId32"/>
    <p:sldId id="483" r:id="rId33"/>
    <p:sldId id="484" r:id="rId34"/>
    <p:sldId id="485" r:id="rId35"/>
    <p:sldId id="480" r:id="rId36"/>
    <p:sldId id="584" r:id="rId37"/>
    <p:sldId id="585" r:id="rId38"/>
    <p:sldId id="488" r:id="rId39"/>
    <p:sldId id="489" r:id="rId40"/>
    <p:sldId id="490" r:id="rId41"/>
    <p:sldId id="491" r:id="rId42"/>
    <p:sldId id="492" r:id="rId43"/>
    <p:sldId id="493" r:id="rId44"/>
    <p:sldId id="494" r:id="rId45"/>
    <p:sldId id="495" r:id="rId46"/>
    <p:sldId id="496" r:id="rId47"/>
    <p:sldId id="497" r:id="rId48"/>
    <p:sldId id="498" r:id="rId49"/>
    <p:sldId id="499" r:id="rId50"/>
    <p:sldId id="500" r:id="rId51"/>
    <p:sldId id="501" r:id="rId52"/>
    <p:sldId id="502" r:id="rId53"/>
    <p:sldId id="503" r:id="rId54"/>
    <p:sldId id="504" r:id="rId55"/>
    <p:sldId id="505" r:id="rId56"/>
    <p:sldId id="506" r:id="rId57"/>
    <p:sldId id="507" r:id="rId58"/>
    <p:sldId id="508" r:id="rId59"/>
    <p:sldId id="509" r:id="rId60"/>
    <p:sldId id="510" r:id="rId61"/>
    <p:sldId id="511" r:id="rId62"/>
    <p:sldId id="512" r:id="rId63"/>
    <p:sldId id="513" r:id="rId64"/>
    <p:sldId id="514" r:id="rId65"/>
    <p:sldId id="515" r:id="rId66"/>
    <p:sldId id="516" r:id="rId67"/>
    <p:sldId id="517" r:id="rId68"/>
    <p:sldId id="518" r:id="rId69"/>
    <p:sldId id="519" r:id="rId70"/>
    <p:sldId id="520" r:id="rId71"/>
    <p:sldId id="521" r:id="rId72"/>
    <p:sldId id="522" r:id="rId73"/>
    <p:sldId id="523" r:id="rId74"/>
    <p:sldId id="524" r:id="rId75"/>
    <p:sldId id="525" r:id="rId76"/>
    <p:sldId id="526" r:id="rId77"/>
    <p:sldId id="527" r:id="rId78"/>
    <p:sldId id="528" r:id="rId79"/>
    <p:sldId id="529" r:id="rId80"/>
    <p:sldId id="530" r:id="rId81"/>
    <p:sldId id="531" r:id="rId82"/>
    <p:sldId id="532" r:id="rId83"/>
    <p:sldId id="533" r:id="rId84"/>
    <p:sldId id="534" r:id="rId85"/>
    <p:sldId id="535" r:id="rId86"/>
    <p:sldId id="536" r:id="rId87"/>
    <p:sldId id="537" r:id="rId88"/>
    <p:sldId id="538" r:id="rId89"/>
    <p:sldId id="539" r:id="rId90"/>
    <p:sldId id="540" r:id="rId91"/>
    <p:sldId id="541" r:id="rId92"/>
    <p:sldId id="542" r:id="rId93"/>
    <p:sldId id="543" r:id="rId94"/>
    <p:sldId id="544" r:id="rId95"/>
    <p:sldId id="545" r:id="rId96"/>
    <p:sldId id="546" r:id="rId97"/>
    <p:sldId id="547" r:id="rId98"/>
    <p:sldId id="548" r:id="rId99"/>
    <p:sldId id="549" r:id="rId100"/>
    <p:sldId id="550" r:id="rId101"/>
    <p:sldId id="551" r:id="rId102"/>
    <p:sldId id="552" r:id="rId103"/>
    <p:sldId id="553" r:id="rId104"/>
    <p:sldId id="554" r:id="rId105"/>
    <p:sldId id="555" r:id="rId106"/>
    <p:sldId id="556" r:id="rId107"/>
    <p:sldId id="557" r:id="rId108"/>
    <p:sldId id="558" r:id="rId109"/>
    <p:sldId id="559" r:id="rId110"/>
    <p:sldId id="560" r:id="rId111"/>
    <p:sldId id="561" r:id="rId112"/>
    <p:sldId id="562" r:id="rId113"/>
    <p:sldId id="563" r:id="rId114"/>
    <p:sldId id="564" r:id="rId115"/>
    <p:sldId id="565" r:id="rId116"/>
    <p:sldId id="566" r:id="rId117"/>
    <p:sldId id="567" r:id="rId118"/>
    <p:sldId id="568" r:id="rId119"/>
    <p:sldId id="569" r:id="rId120"/>
    <p:sldId id="570" r:id="rId121"/>
    <p:sldId id="571" r:id="rId122"/>
    <p:sldId id="572" r:id="rId123"/>
    <p:sldId id="573" r:id="rId124"/>
    <p:sldId id="574" r:id="rId125"/>
    <p:sldId id="575" r:id="rId126"/>
    <p:sldId id="576" r:id="rId127"/>
    <p:sldId id="577" r:id="rId128"/>
    <p:sldId id="578" r:id="rId129"/>
    <p:sldId id="579" r:id="rId130"/>
    <p:sldId id="580" r:id="rId131"/>
    <p:sldId id="581" r:id="rId132"/>
    <p:sldId id="582" r:id="rId133"/>
    <p:sldId id="583" r:id="rId13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Full" cryptAlgorithmClass="hash" cryptAlgorithmType="typeAny" cryptAlgorithmSid="4" spinCount="100000" saltData="3DILwhdSzOj4j+aj4LYKJQ==" hashData="UcZU77+TQtPzDOIogBmzKCI1qic="/>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or" initials="A" lastIdx="19" clrIdx="0"/>
  <p:cmAuthor id="1" name="USER-" initials="U" lastIdx="1" clrIdx="0"/>
  <p:cmAuthor id="2" name="作者" initials="A" lastIdx="0" clrIdx="1"/>
  <p:cmAuthor id="3" name="付大其" initials="付" lastIdx="3" clrIdx="0"/>
  <p:cmAuthor id="4" name="CMT" initials="C" lastIdx="4" clrIdx="0"/>
  <p:cmAuthor id="5" name="Windows 用户" initials="W" lastIdx="1" clrIdx="1"/>
  <p:cmAuthor id="6" name="ming qiu" initials="m" lastIdx="17" clrIdx="1"/>
  <p:cmAuthor id="7" name="NTKO" initials="a" lastIdx="2" clrIdx="2"/>
  <p:cmAuthor id="8" name="姜伟光" initials="姜" lastIdx="1" clrIdx="0"/>
  <p:cmAuthor id="9" name="ruan jie" initials="rj" lastIdx="1" clrIdx="4"/>
  <p:cmAuthor id="10" name="成本科" initials="成" lastIdx="1" clrIdx="9"/>
  <p:cmAuthor id="11" name="张绍哲" initials="张" lastIdx="2" clrIdx="10"/>
  <p:cmAuthor id="12" name="hipeson" initials="h" lastIdx="1" clrIdx="11"/>
  <p:cmAuthor id="13" name="闫海龙" initials="闫" lastIdx="2" clrIdx="12"/>
  <p:cmAuthor id="15" name="dht" initials="d" lastIdx="1" clrIdx="0"/>
  <p:cmAuthor id="16" name="陈 朔" initials="陈" lastIdx="3" clrIdx="0"/>
  <p:cmAuthor id="17" name="何炳彦" initials="何" lastIdx="1" clrIdx="0"/>
  <p:cmAuthor id="76" name="周练武" initials="d" lastIdx="1" clrIdx="25"/>
  <p:cmAuthor id="18" name="FFS" initials="F" lastIdx="1" clrIdx="2"/>
  <p:cmAuthor id="77" name="dell" initials="d" lastIdx="1" clrIdx="26"/>
  <p:cmAuthor id="19" name="袁 鹏" initials="袁" lastIdx="1" clrIdx="0"/>
  <p:cmAuthor id="78" name="Micorosoft" initials="M" lastIdx="2" clrIdx="27"/>
  <p:cmAuthor id="20" name="Lai chun" initials="L" lastIdx="1" clrIdx="0"/>
  <p:cmAuthor id="2000" name="刘熹_E7Jj2QVv" initials="authorId_428306194"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66"/>
    <a:srgbClr val="FFFF99"/>
    <a:srgbClr val="0000FF"/>
    <a:srgbClr val="000066"/>
    <a:srgbClr val="7030A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133" d="100"/>
          <a:sy n="133" d="100"/>
        </p:scale>
        <p:origin x="472" y="12"/>
      </p:cViewPr>
      <p:guideLst>
        <p:guide orient="horz" pos="159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9" Type="http://schemas.openxmlformats.org/officeDocument/2006/relationships/commentAuthors" Target="commentAuthors.xml"/><Relationship Id="rId138" Type="http://schemas.openxmlformats.org/officeDocument/2006/relationships/tableStyles" Target="tableStyles.xml"/><Relationship Id="rId137" Type="http://schemas.openxmlformats.org/officeDocument/2006/relationships/viewProps" Target="viewProps.xml"/><Relationship Id="rId136" Type="http://schemas.openxmlformats.org/officeDocument/2006/relationships/presProps" Target="presProps.xml"/><Relationship Id="rId135" Type="http://schemas.openxmlformats.org/officeDocument/2006/relationships/handoutMaster" Target="handoutMasters/handoutMaster1.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007C7-CFBC-4DFE-B56F-7EE3441C29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23FC2-AAD7-4071-934D-23D5D80210A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txBox="1">
            <a:spLocks noGrp="1"/>
          </p:cNvSpPr>
          <p:nvPr>
            <p:ph type="sldNum" sz="quarter"/>
          </p:nvPr>
        </p:nvSpPr>
        <p:spPr>
          <a:xfrm>
            <a:off x="3884615" y="8685215"/>
            <a:ext cx="2971799" cy="457199"/>
          </a:xfrm>
          <a:prstGeom prst="rect">
            <a:avLst/>
          </a:prstGeom>
          <a:noFill/>
          <a:ln w="9525">
            <a:noFill/>
          </a:ln>
        </p:spPr>
        <p:txBody>
          <a:bodyPr vert="horz" wrap="square" lIns="90754" tIns="45377" rIns="90754" bIns="45377" anchor="b"/>
          <a:lstStyle/>
          <a:p>
            <a:pPr algn="r"/>
            <a:fld id="{9A0DB2DC-4C9A-4742-B13C-FB6460FD3503}" type="slidenum">
              <a:rPr lang="en-US" altLang="zh-CN" sz="1200" dirty="0"/>
            </a:fld>
            <a:endParaRPr lang="en-US" altLang="zh-CN" sz="1200" dirty="0"/>
          </a:p>
        </p:txBody>
      </p:sp>
      <p:sp>
        <p:nvSpPr>
          <p:cNvPr id="74754" name="Rectangle 7"/>
          <p:cNvSpPr txBox="1">
            <a:spLocks noGrp="1"/>
          </p:cNvSpPr>
          <p:nvPr/>
        </p:nvSpPr>
        <p:spPr>
          <a:xfrm>
            <a:off x="3884615" y="8685215"/>
            <a:ext cx="2971799" cy="457199"/>
          </a:xfrm>
          <a:prstGeom prst="rect">
            <a:avLst/>
          </a:prstGeom>
          <a:noFill/>
          <a:ln w="9525">
            <a:noFill/>
          </a:ln>
        </p:spPr>
        <p:txBody>
          <a:bodyPr lIns="86821" tIns="43410" rIns="86821" bIns="43410" anchor="b"/>
          <a:lstStyle/>
          <a:p>
            <a:pPr algn="r" defTabSz="868680"/>
            <a:fld id="{9A0DB2DC-4C9A-4742-B13C-FB6460FD3503}" type="slidenum">
              <a:rPr lang="en-US" altLang="zh-CN" sz="1100" dirty="0"/>
            </a:fld>
            <a:endParaRPr lang="en-US" altLang="zh-CN" sz="1100" dirty="0"/>
          </a:p>
        </p:txBody>
      </p:sp>
      <p:sp>
        <p:nvSpPr>
          <p:cNvPr id="74755" name="幻灯片图像占位符 1"/>
          <p:cNvSpPr>
            <a:spLocks noGrp="1" noRot="1" noChangeAspect="1" noTextEdit="1"/>
          </p:cNvSpPr>
          <p:nvPr>
            <p:ph type="sldImg"/>
          </p:nvPr>
        </p:nvSpPr>
        <p:spPr>
          <a:xfrm>
            <a:off x="385763" y="685800"/>
            <a:ext cx="6088062" cy="3425825"/>
          </a:xfrm>
        </p:spPr>
      </p:sp>
      <p:sp>
        <p:nvSpPr>
          <p:cNvPr id="74756" name="备注占位符 2"/>
          <p:cNvSpPr>
            <a:spLocks noGrp="1"/>
          </p:cNvSpPr>
          <p:nvPr>
            <p:ph type="body"/>
          </p:nvPr>
        </p:nvSpPr>
        <p:spPr>
          <a:xfrm>
            <a:off x="685801" y="4341813"/>
            <a:ext cx="5486400" cy="4116387"/>
          </a:xfrm>
        </p:spPr>
        <p:txBody>
          <a:bodyPr wrap="square" lIns="86821" tIns="43410" rIns="86821" bIns="43410" anchor="t"/>
          <a:lstStyle/>
          <a:p>
            <a:pPr lvl="0" eaLnBrk="1" hangingPunct="1"/>
            <a:endParaRPr lang="zh-CN" altLang="zh-CN" dirty="0"/>
          </a:p>
        </p:txBody>
      </p:sp>
      <p:sp>
        <p:nvSpPr>
          <p:cNvPr id="74757" name="灯片编号占位符 3"/>
          <p:cNvSpPr>
            <a:spLocks noGrp="1"/>
          </p:cNvSpPr>
          <p:nvPr/>
        </p:nvSpPr>
        <p:spPr>
          <a:xfrm>
            <a:off x="3884615" y="8685215"/>
            <a:ext cx="2971799" cy="457199"/>
          </a:xfrm>
          <a:prstGeom prst="rect">
            <a:avLst/>
          </a:prstGeom>
          <a:noFill/>
          <a:ln w="9525">
            <a:noFill/>
          </a:ln>
        </p:spPr>
        <p:txBody>
          <a:bodyPr lIns="86821" tIns="43410" rIns="86821" bIns="43410" anchor="b"/>
          <a:lstStyle/>
          <a:p>
            <a:pPr algn="r" defTabSz="868680"/>
            <a:fld id="{9A0DB2DC-4C9A-4742-B13C-FB6460FD3503}" type="slidenum">
              <a:rPr lang="en-US" altLang="zh-CN" sz="1100" dirty="0">
                <a:latin typeface="Calibri" panose="020F0502020204030204" pitchFamily="34" charset="0"/>
                <a:ea typeface="微软雅黑" panose="020B0503020204020204" pitchFamily="34" charset="-122"/>
              </a:rPr>
            </a:fld>
            <a:endParaRPr lang="en-US" altLang="zh-CN" sz="1100" dirty="0">
              <a:latin typeface="Calibri" panose="020F0502020204030204" pitchFamily="34" charset="0"/>
              <a:ea typeface="微软雅黑" panose="020B0503020204020204" pitchFamily="34" charset="-122"/>
            </a:endParaRPr>
          </a:p>
        </p:txBody>
      </p:sp>
      <p:sp>
        <p:nvSpPr>
          <p:cNvPr id="74758" name="日期占位符 4"/>
          <p:cNvSpPr>
            <a:spLocks noGrp="1"/>
          </p:cNvSpPr>
          <p:nvPr/>
        </p:nvSpPr>
        <p:spPr>
          <a:xfrm>
            <a:off x="3884615" y="0"/>
            <a:ext cx="2971799" cy="458788"/>
          </a:xfrm>
          <a:prstGeom prst="rect">
            <a:avLst/>
          </a:prstGeom>
          <a:noFill/>
          <a:ln w="9525">
            <a:noFill/>
          </a:ln>
        </p:spPr>
        <p:txBody>
          <a:bodyPr lIns="86821" tIns="43410" rIns="86821" bIns="43410" anchor="t"/>
          <a:lstStyle/>
          <a:p>
            <a:pPr algn="r" defTabSz="868680"/>
            <a:endParaRPr lang="zh-CN" altLang="zh-CN" sz="1100" dirty="0">
              <a:latin typeface="Calibri" panose="020F0502020204030204" pitchFamily="3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D4DA2A-0AB6-4952-B4EC-3C08460272A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Rectangle 4"/>
          <p:cNvSpPr>
            <a:spLocks noChangeArrowheads="1"/>
          </p:cNvSpPr>
          <p:nvPr userDrawn="1"/>
        </p:nvSpPr>
        <p:spPr bwMode="auto">
          <a:xfrm>
            <a:off x="0" y="5114927"/>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w="9525">
            <a:noFill/>
            <a:miter lim="800000"/>
          </a:ln>
        </p:spPr>
        <p:txBody>
          <a:bodyPr wrap="none" anchor="ctr"/>
          <a:lstStyle/>
          <a:p>
            <a:pPr>
              <a:defRPr/>
            </a:pPr>
            <a:endParaRPr lang="zh-CN" altLang="zh-CN" sz="1300" b="1">
              <a:solidFill>
                <a:srgbClr val="000000"/>
              </a:solidFill>
              <a:ea typeface="黑体" panose="02010609060101010101" pitchFamily="49" charset="-122"/>
              <a:sym typeface="Arial" panose="020B0604020202020204" pitchFamily="34" charset="0"/>
            </a:endParaRPr>
          </a:p>
        </p:txBody>
      </p:sp>
      <p:sp>
        <p:nvSpPr>
          <p:cNvPr id="6"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ln>
        </p:spPr>
        <p:txBody>
          <a:bodyPr wrap="none" anchor="ct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sp>
        <p:nvSpPr>
          <p:cNvPr id="9"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ln>
        </p:spPr>
        <p:txBody>
          <a:bodyPr wrap="none" anchor="ct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pic>
        <p:nvPicPr>
          <p:cNvPr id="10" name="Picture 3" descr="C:\Users\lenovo\Pictures\图片2.png"/>
          <p:cNvPicPr preferRelativeResize="0">
            <a:picLocks noChangeArrowheads="1"/>
          </p:cNvPicPr>
          <p:nvPr userDrawn="1"/>
        </p:nvPicPr>
        <p:blipFill>
          <a:blip r:embed="rId2" cstate="print"/>
          <a:srcRect r="7828" b="4349"/>
          <a:stretch>
            <a:fillRect/>
          </a:stretch>
        </p:blipFill>
        <p:spPr bwMode="auto">
          <a:xfrm>
            <a:off x="7353300" y="4976814"/>
            <a:ext cx="1803400" cy="175022"/>
          </a:xfrm>
          <a:prstGeom prst="rect">
            <a:avLst/>
          </a:prstGeom>
          <a:noFill/>
          <a:ln w="9525">
            <a:noFill/>
            <a:miter lim="800000"/>
            <a:headEnd/>
            <a:tailEnd/>
          </a:ln>
        </p:spPr>
      </p:pic>
      <p:sp>
        <p:nvSpPr>
          <p:cNvPr id="11" name="矩形 10"/>
          <p:cNvSpPr>
            <a:spLocks noChangeArrowheads="1"/>
          </p:cNvSpPr>
          <p:nvPr userDrawn="1"/>
        </p:nvSpPr>
        <p:spPr bwMode="auto">
          <a:xfrm>
            <a:off x="7610511" y="4969311"/>
            <a:ext cx="1402948" cy="238527"/>
          </a:xfrm>
          <a:prstGeom prst="rect">
            <a:avLst/>
          </a:prstGeom>
          <a:noFill/>
          <a:ln w="9525">
            <a:noFill/>
            <a:miter lim="800000"/>
          </a:ln>
        </p:spPr>
        <p:txBody>
          <a:bodyPr wrap="none">
            <a:spAutoFit/>
          </a:bodyPr>
          <a:lstStyle/>
          <a:p>
            <a:pPr algn="ctr" eaLnBrk="1" hangingPunct="1">
              <a:spcBef>
                <a:spcPts val="100"/>
              </a:spcBef>
              <a:spcAft>
                <a:spcPts val="600"/>
              </a:spcAft>
              <a:defRPr/>
            </a:pPr>
            <a:r>
              <a:rPr lang="zh-CN" altLang="en-US" sz="950" b="1" dirty="0">
                <a:solidFill>
                  <a:schemeClr val="bg1"/>
                </a:solidFill>
                <a:latin typeface="+mn-ea"/>
                <a:ea typeface="+mn-ea"/>
              </a:rPr>
              <a:t>中国石油大港油田公司</a:t>
            </a:r>
            <a:endParaRPr lang="zh-CN" altLang="en-US" sz="950" b="1" dirty="0">
              <a:solidFill>
                <a:schemeClr val="bg1"/>
              </a:solidFill>
              <a:latin typeface="+mn-ea"/>
              <a:ea typeface="+mn-ea"/>
            </a:endParaRPr>
          </a:p>
        </p:txBody>
      </p:sp>
      <p:sp>
        <p:nvSpPr>
          <p:cNvPr id="7" name="Title Placeholder 1"/>
          <p:cNvSpPr>
            <a:spLocks noGrp="1"/>
          </p:cNvSpPr>
          <p:nvPr>
            <p:ph type="title"/>
          </p:nvPr>
        </p:nvSpPr>
        <p:spPr bwMode="auto">
          <a:xfrm>
            <a:off x="963930" y="-149066"/>
            <a:ext cx="7886700" cy="994172"/>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8" name="Text Placeholder 2"/>
          <p:cNvSpPr>
            <a:spLocks noGrp="1"/>
          </p:cNvSpPr>
          <p:nvPr>
            <p:ph idx="1"/>
          </p:nvPr>
        </p:nvSpPr>
        <p:spPr bwMode="auto">
          <a:xfrm>
            <a:off x="628650" y="1369218"/>
            <a:ext cx="7886700" cy="3263504"/>
          </a:xfrm>
          <a:prstGeom prst="rect">
            <a:avLst/>
          </a:prstGeom>
          <a:noFill/>
          <a:ln w="9525">
            <a:noFill/>
            <a:miter lim="800000"/>
          </a:ln>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en-US" noProof="0" smtClean="0"/>
          </a:p>
        </p:txBody>
      </p:sp>
      <p:sp>
        <p:nvSpPr>
          <p:cNvPr id="12" name="Date Placeholder 3"/>
          <p:cNvSpPr>
            <a:spLocks noGrp="1"/>
          </p:cNvSpPr>
          <p:nvPr userDrawn="1">
            <p:ph type="dt" sz="half" idx="10"/>
          </p:nvPr>
        </p:nvSpPr>
        <p:spPr>
          <a:xfrm>
            <a:off x="628650" y="4767264"/>
            <a:ext cx="2057400" cy="273844"/>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AA045C4C-6FA3-4198-BF9B-4BD3532DF0C5}" type="datetimeFigureOut">
              <a:rPr lang="zh-CN" altLang="en-US"/>
            </a:fld>
            <a:endParaRPr lang="zh-CN" altLang="en-US"/>
          </a:p>
        </p:txBody>
      </p:sp>
      <p:sp>
        <p:nvSpPr>
          <p:cNvPr id="13" name="Footer Placeholder 4"/>
          <p:cNvSpPr>
            <a:spLocks noGrp="1"/>
          </p:cNvSpPr>
          <p:nvPr userDrawn="1">
            <p:ph type="ftr" sz="quarter" idx="11"/>
          </p:nvPr>
        </p:nvSpPr>
        <p:spPr>
          <a:xfrm>
            <a:off x="3028950" y="4767264"/>
            <a:ext cx="3086100" cy="273844"/>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pic>
        <p:nvPicPr>
          <p:cNvPr id="15" name="图片 1" descr="E:\CNPC-VI手册\中国石油VI基础部分\cnpc透明小.gif"/>
          <p:cNvPicPr>
            <a:picLocks noChangeAspect="1" noChangeArrowheads="1"/>
          </p:cNvPicPr>
          <p:nvPr userDrawn="1"/>
        </p:nvPicPr>
        <p:blipFill>
          <a:blip r:embed="rId3" cstate="print"/>
          <a:srcRect r="2750" b="20450"/>
          <a:stretch>
            <a:fillRect/>
          </a:stretch>
        </p:blipFill>
        <p:spPr bwMode="auto">
          <a:xfrm>
            <a:off x="240192" y="117873"/>
            <a:ext cx="576263" cy="401240"/>
          </a:xfrm>
          <a:prstGeom prst="rect">
            <a:avLst/>
          </a:prstGeom>
          <a:noFill/>
          <a:ln w="9525">
            <a:noFill/>
            <a:miter lim="800000"/>
            <a:headEnd/>
            <a:tailEnd/>
          </a:ln>
        </p:spPr>
      </p:pic>
      <p:sp>
        <p:nvSpPr>
          <p:cNvPr id="16" name="Slide Number Placeholder 5"/>
          <p:cNvSpPr txBox="1"/>
          <p:nvPr userDrawn="1"/>
        </p:nvSpPr>
        <p:spPr>
          <a:xfrm>
            <a:off x="68263" y="4887987"/>
            <a:ext cx="2057400" cy="273844"/>
          </a:xfrm>
          <a:prstGeom prst="rect">
            <a:avLst/>
          </a:prstGeom>
        </p:spPr>
        <p:txBody>
          <a:bodyPr vert="horz" wrap="square" lIns="91440" tIns="45720" rIns="91440" bIns="45720" numCol="1" rtlCol="0" anchor="ctr" anchorCtr="0" compatLnSpc="1"/>
          <a:lstStyle>
            <a:lvl1pPr algn="l" rtl="0" eaLnBrk="1" fontAlgn="base" hangingPunct="1">
              <a:spcBef>
                <a:spcPts val="100"/>
              </a:spcBef>
              <a:spcAft>
                <a:spcPts val="600"/>
              </a:spcAft>
              <a:defRPr lang="zh-CN" altLang="en-US" sz="950" b="1" kern="1200">
                <a:solidFill>
                  <a:srgbClr val="000082"/>
                </a:solidFill>
                <a:latin typeface="+mn-ea"/>
                <a:ea typeface="+mn-ea"/>
                <a:cs typeface="+mn-cs"/>
              </a:defRPr>
            </a:lvl1pPr>
          </a:lstStyle>
          <a:p>
            <a:pPr marL="0" marR="0" lvl="0" indent="0" algn="l" defTabSz="914400" rtl="0" eaLnBrk="1" fontAlgn="base" latinLnBrk="0" hangingPunct="1">
              <a:lnSpc>
                <a:spcPct val="100000"/>
              </a:lnSpc>
              <a:spcBef>
                <a:spcPts val="100"/>
              </a:spcBef>
              <a:spcAft>
                <a:spcPts val="600"/>
              </a:spcAft>
              <a:buClrTx/>
              <a:buSzTx/>
              <a:buFontTx/>
              <a:buNone/>
              <a:defRPr/>
            </a:pPr>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第</a:t>
            </a:r>
            <a:fld id="{FD3D492B-4D0B-4D76-89E5-57BA8EB6244A}" type="slidenum">
              <a:rPr kumimoji="0" lang="en-US" altLang="zh-CN" sz="950" b="1" i="0" u="none" strike="noStrike" kern="1200" cap="none" spc="0" normalizeH="0" baseline="0" noProof="0" dirty="0" smtClean="0">
                <a:ln>
                  <a:noFill/>
                </a:ln>
                <a:solidFill>
                  <a:srgbClr val="000082"/>
                </a:solidFill>
                <a:effectLst/>
                <a:uLnTx/>
                <a:uFillTx/>
                <a:latin typeface="+mn-ea"/>
                <a:ea typeface="+mn-ea"/>
                <a:cs typeface="+mn-cs"/>
              </a:rPr>
            </a:fld>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页</a:t>
            </a:r>
            <a:endParaRPr kumimoji="0" lang="zh-CN" altLang="en-US" sz="950" b="1" i="0" u="none" strike="noStrike" kern="1200" cap="none" spc="0" normalizeH="0" baseline="0" noProof="0" dirty="0">
              <a:ln>
                <a:noFill/>
              </a:ln>
              <a:solidFill>
                <a:srgbClr val="000082"/>
              </a:solidFill>
              <a:effectLst/>
              <a:uLnTx/>
              <a:uFillTx/>
              <a:latin typeface="+mn-ea"/>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1543051"/>
            <a:ext cx="2949178" cy="2858691"/>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AC3BA27B-FB7A-4B56-9BE7-DC455B1CB012}" type="datetimeFigureOut">
              <a:rPr lang="zh-CN" altLang="en-US"/>
            </a:fld>
            <a:endParaRPr lang="zh-CN" altLang="en-US"/>
          </a:p>
        </p:txBody>
      </p:sp>
      <p:sp>
        <p:nvSpPr>
          <p:cNvPr id="6" name="Footer Placeholder 4"/>
          <p:cNvSpPr>
            <a:spLocks noGrp="1"/>
          </p:cNvSpPr>
          <p:nvPr>
            <p:ph type="ftr" sz="quarter" idx="11"/>
          </p:nvPr>
        </p:nvSpPr>
        <p:spPr>
          <a:xfrm>
            <a:off x="3028950" y="4767264"/>
            <a:ext cx="3086100" cy="273844"/>
          </a:xfrm>
          <a:prstGeom prst="rect">
            <a:avLst/>
          </a:prstGeom>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a:xfrm>
            <a:off x="6457950" y="4767264"/>
            <a:ext cx="2057400" cy="273844"/>
          </a:xfrm>
          <a:prstGeom prst="rect">
            <a:avLst/>
          </a:prstGeom>
        </p:spPr>
        <p:txBody>
          <a:bodyPr/>
          <a:lstStyle>
            <a:lvl1pPr>
              <a:defRPr/>
            </a:lvl1pPr>
          </a:lstStyle>
          <a:p>
            <a:pPr>
              <a:defRPr/>
            </a:pPr>
            <a:fld id="{F608BD10-835F-41AE-8012-27E9D6FF76B9}"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963930" y="-149066"/>
            <a:ext cx="7886700" cy="994172"/>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1369218"/>
            <a:ext cx="7886700" cy="3263504"/>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5FA97C21-ED43-4906-93A0-C2A1479578CA}" type="datetimeFigureOut">
              <a:rPr lang="zh-CN" altLang="en-US"/>
            </a:fld>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lvl1pPr>
              <a:defRPr/>
            </a:lvl1pPr>
          </a:lstStyle>
          <a:p>
            <a:pPr>
              <a:defRPr/>
            </a:pPr>
            <a:fld id="{2250A2CD-B033-4990-AA27-75E1A894BE82}"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3"/>
            <a:ext cx="1971675" cy="4358879"/>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3" y="273843"/>
            <a:ext cx="5800725" cy="4358879"/>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4DAE5E5C-9662-40BA-BE73-4F63E9E50AE5}" type="datetimeFigureOut">
              <a:rPr lang="zh-CN" altLang="en-US"/>
            </a:fld>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lvl1pPr>
              <a:defRPr/>
            </a:lvl1pPr>
          </a:lstStyle>
          <a:p>
            <a:pPr>
              <a:defRPr/>
            </a:pPr>
            <a:fld id="{5B010446-AB22-446A-A237-D4B4D37E83E3}"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4"/>
            <a:ext cx="2133600" cy="273844"/>
          </a:xfrm>
          <a:prstGeom prst="rect">
            <a:avLst/>
          </a:prstGeom>
        </p:spPr>
        <p:txBody>
          <a:bodyPr/>
          <a:lstStyle/>
          <a:p>
            <a:fld id="{B5F43213-1B5B-496A-AFD2-0ED2D92DE8E7}" type="datetimeFigureOut">
              <a:rPr lang="zh-CN" altLang="en-US" smtClean="0"/>
            </a:fld>
            <a:endParaRPr lang="zh-CN" altLang="en-US"/>
          </a:p>
        </p:txBody>
      </p:sp>
      <p:sp>
        <p:nvSpPr>
          <p:cNvPr id="5" name="页脚占位符 4"/>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4"/>
            <a:ext cx="2133600" cy="273844"/>
          </a:xfrm>
          <a:prstGeom prst="rect">
            <a:avLst/>
          </a:prstGeom>
        </p:spPr>
        <p:txBody>
          <a:bodyPr/>
          <a:lstStyle/>
          <a:p>
            <a:fld id="{B45BBE96-7295-4D8C-AC2F-762617E6D820}" type="slidenum">
              <a:rPr lang="zh-CN" altLang="en-US" smtClean="0"/>
            </a:fld>
            <a:endParaRPr lang="zh-CN" altLang="en-US"/>
          </a:p>
        </p:txBody>
      </p:sp>
      <p:sp>
        <p:nvSpPr>
          <p:cNvPr id="8" name="Rectangle 4"/>
          <p:cNvSpPr>
            <a:spLocks noChangeArrowheads="1"/>
          </p:cNvSpPr>
          <p:nvPr userDrawn="1"/>
        </p:nvSpPr>
        <p:spPr bwMode="auto">
          <a:xfrm>
            <a:off x="0" y="5114927"/>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w="9525">
            <a:noFill/>
            <a:miter lim="800000"/>
          </a:ln>
        </p:spPr>
        <p:txBody>
          <a:bodyPr wrap="none" anchor="ctr"/>
          <a:lstStyle/>
          <a:p>
            <a:pPr>
              <a:defRPr/>
            </a:pPr>
            <a:endParaRPr lang="zh-CN" altLang="zh-CN" sz="1300" b="1">
              <a:solidFill>
                <a:srgbClr val="000000"/>
              </a:solidFill>
              <a:ea typeface="黑体" panose="02010609060101010101" pitchFamily="49" charset="-122"/>
              <a:sym typeface="Arial" panose="020B0604020202020204" pitchFamily="34" charset="0"/>
            </a:endParaRPr>
          </a:p>
        </p:txBody>
      </p:sp>
      <p:sp>
        <p:nvSpPr>
          <p:cNvPr id="9" name="Slide Number Placeholder 5"/>
          <p:cNvSpPr txBox="1"/>
          <p:nvPr userDrawn="1"/>
        </p:nvSpPr>
        <p:spPr>
          <a:xfrm>
            <a:off x="68263" y="4887987"/>
            <a:ext cx="2057400" cy="273844"/>
          </a:xfrm>
          <a:prstGeom prst="rect">
            <a:avLst/>
          </a:prstGeom>
        </p:spPr>
        <p:txBody>
          <a:bodyPr vert="horz" wrap="square" lIns="91440" tIns="45720" rIns="91440" bIns="45720" numCol="1" rtlCol="0" anchor="ctr" anchorCtr="0" compatLnSpc="1"/>
          <a:lstStyle>
            <a:lvl1pPr algn="l" rtl="0" eaLnBrk="1" fontAlgn="base" hangingPunct="1">
              <a:spcBef>
                <a:spcPts val="100"/>
              </a:spcBef>
              <a:spcAft>
                <a:spcPts val="600"/>
              </a:spcAft>
              <a:defRPr lang="zh-CN" altLang="en-US" sz="950" b="1" kern="1200">
                <a:solidFill>
                  <a:srgbClr val="000082"/>
                </a:solidFill>
                <a:latin typeface="+mn-ea"/>
                <a:ea typeface="+mn-ea"/>
                <a:cs typeface="+mn-cs"/>
              </a:defRPr>
            </a:lvl1pPr>
          </a:lstStyle>
          <a:p>
            <a:pPr marL="0" marR="0" lvl="0" indent="0" algn="l" defTabSz="914400" rtl="0" eaLnBrk="1" fontAlgn="base" latinLnBrk="0" hangingPunct="1">
              <a:lnSpc>
                <a:spcPct val="100000"/>
              </a:lnSpc>
              <a:spcBef>
                <a:spcPts val="100"/>
              </a:spcBef>
              <a:spcAft>
                <a:spcPts val="600"/>
              </a:spcAft>
              <a:buClrTx/>
              <a:buSzTx/>
              <a:buFontTx/>
              <a:buNone/>
              <a:defRPr/>
            </a:pPr>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第</a:t>
            </a:r>
            <a:fld id="{FD3D492B-4D0B-4D76-89E5-57BA8EB6244A}" type="slidenum">
              <a:rPr kumimoji="0" lang="en-US" altLang="zh-CN" sz="950" b="1" i="0" u="none" strike="noStrike" kern="1200" cap="none" spc="0" normalizeH="0" baseline="0" noProof="0" dirty="0" smtClean="0">
                <a:ln>
                  <a:noFill/>
                </a:ln>
                <a:solidFill>
                  <a:srgbClr val="000082"/>
                </a:solidFill>
                <a:effectLst/>
                <a:uLnTx/>
                <a:uFillTx/>
                <a:latin typeface="+mn-ea"/>
                <a:ea typeface="+mn-ea"/>
                <a:cs typeface="+mn-cs"/>
              </a:rPr>
            </a:fld>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页</a:t>
            </a:r>
            <a:endParaRPr kumimoji="0" lang="zh-CN" altLang="en-US" sz="950" b="1" i="0" u="none" strike="noStrike" kern="1200" cap="none" spc="0" normalizeH="0" baseline="0" noProof="0" dirty="0">
              <a:ln>
                <a:noFill/>
              </a:ln>
              <a:solidFill>
                <a:srgbClr val="000082"/>
              </a:solidFill>
              <a:effectLst/>
              <a:uLnTx/>
              <a:uFillTx/>
              <a:latin typeface="+mn-ea"/>
              <a:ea typeface="+mn-ea"/>
              <a:cs typeface="+mn-cs"/>
            </a:endParaRPr>
          </a:p>
        </p:txBody>
      </p:sp>
      <p:pic>
        <p:nvPicPr>
          <p:cNvPr id="10" name="Picture 3" descr="C:\Users\lenovo\Pictures\图片2.png"/>
          <p:cNvPicPr preferRelativeResize="0">
            <a:picLocks noChangeArrowheads="1"/>
          </p:cNvPicPr>
          <p:nvPr userDrawn="1"/>
        </p:nvPicPr>
        <p:blipFill>
          <a:blip r:embed="rId2" cstate="print"/>
          <a:srcRect r="7828" b="4349"/>
          <a:stretch>
            <a:fillRect/>
          </a:stretch>
        </p:blipFill>
        <p:spPr bwMode="auto">
          <a:xfrm>
            <a:off x="7353300" y="4976814"/>
            <a:ext cx="1803400" cy="175022"/>
          </a:xfrm>
          <a:prstGeom prst="rect">
            <a:avLst/>
          </a:prstGeom>
          <a:noFill/>
          <a:ln w="9525">
            <a:noFill/>
            <a:miter lim="800000"/>
            <a:headEnd/>
            <a:tailEnd/>
          </a:ln>
        </p:spPr>
      </p:pic>
      <p:sp>
        <p:nvSpPr>
          <p:cNvPr id="11" name="矩形 10"/>
          <p:cNvSpPr>
            <a:spLocks noChangeArrowheads="1"/>
          </p:cNvSpPr>
          <p:nvPr userDrawn="1"/>
        </p:nvSpPr>
        <p:spPr bwMode="auto">
          <a:xfrm>
            <a:off x="7610511" y="4969311"/>
            <a:ext cx="1402948" cy="238527"/>
          </a:xfrm>
          <a:prstGeom prst="rect">
            <a:avLst/>
          </a:prstGeom>
          <a:noFill/>
          <a:ln w="9525">
            <a:noFill/>
            <a:miter lim="800000"/>
          </a:ln>
        </p:spPr>
        <p:txBody>
          <a:bodyPr wrap="none">
            <a:spAutoFit/>
          </a:bodyPr>
          <a:lstStyle/>
          <a:p>
            <a:pPr algn="ctr" eaLnBrk="1" hangingPunct="1">
              <a:spcBef>
                <a:spcPts val="100"/>
              </a:spcBef>
              <a:spcAft>
                <a:spcPts val="600"/>
              </a:spcAft>
              <a:defRPr/>
            </a:pPr>
            <a:r>
              <a:rPr lang="zh-CN" altLang="en-US" sz="950" b="1" dirty="0">
                <a:solidFill>
                  <a:schemeClr val="bg1"/>
                </a:solidFill>
                <a:latin typeface="+mn-ea"/>
                <a:ea typeface="+mn-ea"/>
              </a:rPr>
              <a:t>中国石油大港油田公司</a:t>
            </a:r>
            <a:endParaRPr lang="zh-CN" altLang="en-US" sz="950" b="1" dirty="0">
              <a:solidFill>
                <a:schemeClr val="bg1"/>
              </a:solidFill>
              <a:latin typeface="+mn-ea"/>
              <a:ea typeface="+mn-e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pic>
        <p:nvPicPr>
          <p:cNvPr id="3" name="图片 1" descr="E:\CNPC-VI手册\中国石油VI基础部分\cnpc透明小.gif"/>
          <p:cNvPicPr>
            <a:picLocks noChangeAspect="1" noChangeArrowheads="1"/>
          </p:cNvPicPr>
          <p:nvPr userDrawn="1"/>
        </p:nvPicPr>
        <p:blipFill>
          <a:blip r:embed="rId2" cstate="print"/>
          <a:srcRect r="2750" b="20450"/>
          <a:stretch>
            <a:fillRect/>
          </a:stretch>
        </p:blipFill>
        <p:spPr bwMode="auto">
          <a:xfrm>
            <a:off x="240192" y="117873"/>
            <a:ext cx="576263" cy="401240"/>
          </a:xfrm>
          <a:prstGeom prst="rect">
            <a:avLst/>
          </a:prstGeom>
          <a:noFill/>
          <a:ln w="9525">
            <a:noFill/>
            <a:miter lim="800000"/>
            <a:headEnd/>
            <a:tailEn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0" y="5114927"/>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3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pic>
        <p:nvPicPr>
          <p:cNvPr id="3" name="图片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950" y="65486"/>
            <a:ext cx="609600"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5"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249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pic>
        <p:nvPicPr>
          <p:cNvPr id="6" name="Picture 3" descr="C:\Users\lenovo\Pictures\图片2.png"/>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r="7828" b="4349"/>
          <a:stretch>
            <a:fillRect/>
          </a:stretch>
        </p:blipFill>
        <p:spPr bwMode="auto">
          <a:xfrm>
            <a:off x="7353300" y="4976814"/>
            <a:ext cx="1803400" cy="17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a:spLocks noChangeArrowheads="1"/>
          </p:cNvSpPr>
          <p:nvPr userDrawn="1"/>
        </p:nvSpPr>
        <p:spPr bwMode="auto">
          <a:xfrm>
            <a:off x="7610676" y="4969670"/>
            <a:ext cx="1402948" cy="238527"/>
          </a:xfrm>
          <a:prstGeom prst="rect">
            <a:avLst/>
          </a:prstGeom>
          <a:noFill/>
          <a:ln w="9525">
            <a:noFill/>
            <a:miter lim="800000"/>
          </a:ln>
        </p:spPr>
        <p:txBody>
          <a:bodyPr wrap="none">
            <a:spAutoFit/>
          </a:bodyPr>
          <a:lstStyle/>
          <a:p>
            <a:pPr algn="ctr" defTabSz="913765" eaLnBrk="1" hangingPunct="1">
              <a:spcBef>
                <a:spcPts val="100"/>
              </a:spcBef>
              <a:spcAft>
                <a:spcPts val="600"/>
              </a:spcAft>
              <a:defRPr/>
            </a:pPr>
            <a:r>
              <a:rPr lang="zh-CN" altLang="en-US" sz="950" b="1" dirty="0">
                <a:solidFill>
                  <a:prstClr val="white"/>
                </a:solidFill>
                <a:latin typeface="微软雅黑" panose="020B0503020204020204" pitchFamily="34" charset="-122"/>
                <a:ea typeface="微软雅黑" panose="020B0503020204020204" pitchFamily="34" charset="-122"/>
              </a:rPr>
              <a:t>中国石油大港油田公司</a:t>
            </a:r>
            <a:endParaRPr lang="zh-CN" altLang="en-US" sz="950" b="1" dirty="0">
              <a:solidFill>
                <a:prstClr val="white"/>
              </a:solidFill>
              <a:latin typeface="微软雅黑" panose="020B0503020204020204" pitchFamily="34" charset="-122"/>
              <a:ea typeface="微软雅黑" panose="020B0503020204020204" pitchFamily="34" charset="-122"/>
            </a:endParaRPr>
          </a:p>
        </p:txBody>
      </p:sp>
      <p:sp>
        <p:nvSpPr>
          <p:cNvPr id="8" name="Slide Number Placeholder 5"/>
          <p:cNvSpPr txBox="1">
            <a:spLocks noChangeArrowheads="1"/>
          </p:cNvSpPr>
          <p:nvPr userDrawn="1"/>
        </p:nvSpPr>
        <p:spPr bwMode="auto">
          <a:xfrm>
            <a:off x="-36513" y="4893470"/>
            <a:ext cx="2057401"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100"/>
              </a:spcBef>
              <a:spcAft>
                <a:spcPts val="600"/>
              </a:spcAft>
            </a:pPr>
            <a:r>
              <a:rPr lang="zh-CN" altLang="en-US" sz="900" b="1">
                <a:solidFill>
                  <a:srgbClr val="000082"/>
                </a:solidFill>
              </a:rPr>
              <a:t>第</a:t>
            </a:r>
            <a:fld id="{988912A0-20E3-49AE-830B-3D06C704C553}" type="slidenum">
              <a:rPr lang="en-US" altLang="zh-CN" sz="900" b="1">
                <a:solidFill>
                  <a:srgbClr val="000082"/>
                </a:solidFill>
              </a:rPr>
            </a:fld>
            <a:r>
              <a:rPr lang="zh-CN" altLang="en-US" sz="900" b="1">
                <a:solidFill>
                  <a:srgbClr val="000082"/>
                </a:solidFill>
              </a:rPr>
              <a:t>页</a:t>
            </a:r>
            <a:endParaRPr lang="zh-CN" altLang="en-US" sz="900" b="1">
              <a:solidFill>
                <a:srgbClr val="00008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4" name="Rectangle 4"/>
          <p:cNvSpPr>
            <a:spLocks noChangeArrowheads="1"/>
          </p:cNvSpPr>
          <p:nvPr userDrawn="1"/>
        </p:nvSpPr>
        <p:spPr bwMode="auto">
          <a:xfrm>
            <a:off x="0" y="5114927"/>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300" b="1" smtClean="0">
              <a:solidFill>
                <a:srgbClr val="000000"/>
              </a:solidFill>
              <a:ea typeface="黑体" panose="02010609060101010101" pitchFamily="49" charset="-122"/>
              <a:sym typeface="Arial" panose="020B0604020202020204" pitchFamily="34" charset="0"/>
            </a:endParaRPr>
          </a:p>
        </p:txBody>
      </p:sp>
      <p:sp>
        <p:nvSpPr>
          <p:cNvPr id="5"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200" b="1" smtClean="0">
              <a:solidFill>
                <a:srgbClr val="000000"/>
              </a:solidFill>
              <a:ea typeface="黑体" panose="02010609060101010101" pitchFamily="49" charset="-122"/>
              <a:sym typeface="Arial" panose="020B0604020202020204" pitchFamily="34" charset="0"/>
            </a:endParaRPr>
          </a:p>
        </p:txBody>
      </p:sp>
      <p:sp>
        <p:nvSpPr>
          <p:cNvPr id="6"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1200" b="1" smtClean="0">
              <a:solidFill>
                <a:srgbClr val="000000"/>
              </a:solidFill>
              <a:ea typeface="黑体" panose="02010609060101010101" pitchFamily="49" charset="-122"/>
              <a:sym typeface="Arial" panose="020B0604020202020204" pitchFamily="34" charset="0"/>
            </a:endParaRPr>
          </a:p>
        </p:txBody>
      </p:sp>
      <p:pic>
        <p:nvPicPr>
          <p:cNvPr id="7" name="Picture 3" descr="C:\Users\lenovo\Pictures\图片2.png"/>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r="7828" b="4349"/>
          <a:stretch>
            <a:fillRect/>
          </a:stretch>
        </p:blipFill>
        <p:spPr bwMode="auto">
          <a:xfrm>
            <a:off x="7353300" y="4976814"/>
            <a:ext cx="1803400" cy="17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a:spLocks noChangeArrowheads="1"/>
          </p:cNvSpPr>
          <p:nvPr userDrawn="1"/>
        </p:nvSpPr>
        <p:spPr bwMode="auto">
          <a:xfrm>
            <a:off x="7610676" y="4969670"/>
            <a:ext cx="1402948" cy="238527"/>
          </a:xfrm>
          <a:prstGeom prst="rect">
            <a:avLst/>
          </a:prstGeom>
          <a:noFill/>
          <a:ln w="9525">
            <a:noFill/>
            <a:miter lim="800000"/>
          </a:ln>
        </p:spPr>
        <p:txBody>
          <a:bodyPr wrap="none">
            <a:spAutoFit/>
          </a:bodyPr>
          <a:lstStyle/>
          <a:p>
            <a:pPr algn="ctr" eaLnBrk="1" hangingPunct="1">
              <a:spcBef>
                <a:spcPts val="100"/>
              </a:spcBef>
              <a:spcAft>
                <a:spcPts val="600"/>
              </a:spcAft>
              <a:defRPr/>
            </a:pPr>
            <a:r>
              <a:rPr lang="zh-CN" altLang="en-US" sz="950" b="1" dirty="0">
                <a:solidFill>
                  <a:schemeClr val="bg1"/>
                </a:solidFill>
                <a:latin typeface="+mn-ea"/>
                <a:ea typeface="+mn-ea"/>
              </a:rPr>
              <a:t>中国石油大港油田公司</a:t>
            </a:r>
            <a:endParaRPr lang="zh-CN" altLang="en-US" sz="950" b="1" dirty="0">
              <a:solidFill>
                <a:schemeClr val="bg1"/>
              </a:solidFill>
              <a:latin typeface="+mn-ea"/>
              <a:ea typeface="+mn-ea"/>
            </a:endParaRPr>
          </a:p>
        </p:txBody>
      </p:sp>
      <p:pic>
        <p:nvPicPr>
          <p:cNvPr id="9" name="图片 1" descr="E:\CNPC-VI手册\中国石油VI基础部分\cnpc透明小.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2750" b="20450"/>
          <a:stretch>
            <a:fillRect/>
          </a:stretch>
        </p:blipFill>
        <p:spPr bwMode="auto">
          <a:xfrm>
            <a:off x="239713" y="117873"/>
            <a:ext cx="576262" cy="40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Placeholder 1"/>
          <p:cNvSpPr>
            <a:spLocks noGrp="1"/>
          </p:cNvSpPr>
          <p:nvPr>
            <p:ph type="title"/>
          </p:nvPr>
        </p:nvSpPr>
        <p:spPr bwMode="auto">
          <a:xfrm>
            <a:off x="963930" y="-149066"/>
            <a:ext cx="7886700" cy="994172"/>
          </a:xfrm>
          <a:prstGeom prst="rect">
            <a:avLst/>
          </a:prstGeom>
          <a:noFill/>
          <a:ln w="9525">
            <a:noFill/>
            <a:miter lim="800000"/>
          </a:ln>
        </p:spPr>
        <p:txBody>
          <a:bodyPr/>
          <a:lstStyle/>
          <a:p>
            <a:pPr lvl="0"/>
            <a:r>
              <a:rPr lang="zh-CN" altLang="en-US" smtClean="0"/>
              <a:t>单击此处编辑母版标题样式</a:t>
            </a:r>
            <a:endParaRPr lang="en-US" smtClean="0"/>
          </a:p>
        </p:txBody>
      </p:sp>
      <p:sp>
        <p:nvSpPr>
          <p:cNvPr id="11" name="Text Placeholder 2"/>
          <p:cNvSpPr>
            <a:spLocks noGrp="1"/>
          </p:cNvSpPr>
          <p:nvPr>
            <p:ph idx="1"/>
          </p:nvPr>
        </p:nvSpPr>
        <p:spPr bwMode="auto">
          <a:xfrm>
            <a:off x="628650" y="1369218"/>
            <a:ext cx="7886700" cy="3263504"/>
          </a:xfrm>
          <a:prstGeom prst="rect">
            <a:avLst/>
          </a:prstGeom>
          <a:noFill/>
          <a:ln w="9525">
            <a:noFill/>
            <a:miter lim="800000"/>
          </a:ln>
        </p:spPr>
        <p:txBody>
          <a:bodyPr/>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en-US" noProof="0" smtClean="0"/>
          </a:p>
        </p:txBody>
      </p:sp>
      <p:sp>
        <p:nvSpPr>
          <p:cNvPr id="12" name="Rectangle 5"/>
          <p:cNvSpPr>
            <a:spLocks noGrp="1" noChangeArrowheads="1"/>
          </p:cNvSpPr>
          <p:nvPr>
            <p:ph type="ftr" sz="quarter" idx="10"/>
          </p:nvPr>
        </p:nvSpPr>
        <p:spPr/>
        <p:txBody>
          <a:bodyPr/>
          <a:lstStyle>
            <a:lvl1pPr>
              <a:defRPr/>
            </a:lvl1pPr>
          </a:lstStyle>
          <a:p>
            <a:pPr>
              <a:defRPr/>
            </a:pPr>
            <a:endParaRPr lang="en-US" altLang="zh-CN"/>
          </a:p>
        </p:txBody>
      </p:sp>
      <p:sp>
        <p:nvSpPr>
          <p:cNvPr id="13" name="Rectangle 6"/>
          <p:cNvSpPr>
            <a:spLocks noGrp="1" noChangeArrowheads="1"/>
          </p:cNvSpPr>
          <p:nvPr>
            <p:ph type="sldNum" sz="quarter" idx="11"/>
          </p:nvPr>
        </p:nvSpPr>
        <p:spPr/>
        <p:txBody>
          <a:bodyPr/>
          <a:lstStyle>
            <a:lvl1pPr>
              <a:defRPr/>
            </a:lvl1pPr>
          </a:lstStyle>
          <a:p>
            <a:pPr>
              <a:defRPr/>
            </a:pPr>
            <a:fld id="{C7CB8342-AB1A-473A-BACC-04CF30B7A8CB}" type="slidenum">
              <a:rPr lang="en-US" altLang="zh-CN"/>
            </a:fld>
            <a:endParaRPr lang="en-US" altLang="zh-CN"/>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0" y="5114926"/>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3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3"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4"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pic>
        <p:nvPicPr>
          <p:cNvPr id="5" name="Picture 3" descr="C:\Users\lenovo\Pictures\图片2.png"/>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r="7828" b="4349"/>
          <a:stretch>
            <a:fillRect/>
          </a:stretch>
        </p:blipFill>
        <p:spPr bwMode="auto">
          <a:xfrm>
            <a:off x="7353300" y="4976813"/>
            <a:ext cx="1803400" cy="17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userDrawn="1"/>
        </p:nvSpPr>
        <p:spPr bwMode="auto">
          <a:xfrm>
            <a:off x="7610475" y="4969669"/>
            <a:ext cx="1402948" cy="238527"/>
          </a:xfrm>
          <a:prstGeom prst="rect">
            <a:avLst/>
          </a:prstGeom>
          <a:noFill/>
          <a:ln w="9525">
            <a:noFill/>
            <a:miter lim="800000"/>
          </a:ln>
        </p:spPr>
        <p:txBody>
          <a:bodyPr wrap="none">
            <a:spAutoFit/>
          </a:bodyPr>
          <a:lstStyle/>
          <a:p>
            <a:pPr algn="ctr" defTabSz="913765">
              <a:spcBef>
                <a:spcPts val="100"/>
              </a:spcBef>
              <a:spcAft>
                <a:spcPts val="600"/>
              </a:spcAft>
              <a:defRPr/>
            </a:pPr>
            <a:r>
              <a:rPr lang="zh-CN" altLang="en-US" sz="950" b="1" dirty="0">
                <a:solidFill>
                  <a:prstClr val="white"/>
                </a:solidFill>
                <a:latin typeface="微软雅黑" panose="020B0503020204020204" pitchFamily="34" charset="-122"/>
              </a:rPr>
              <a:t>中国石油大港油田公司</a:t>
            </a:r>
            <a:endParaRPr lang="zh-CN" altLang="en-US" sz="950" b="1" dirty="0">
              <a:solidFill>
                <a:prstClr val="white"/>
              </a:solidFill>
              <a:latin typeface="微软雅黑" panose="020B0503020204020204" pitchFamily="34" charset="-122"/>
            </a:endParaRPr>
          </a:p>
        </p:txBody>
      </p:sp>
      <p:pic>
        <p:nvPicPr>
          <p:cNvPr id="7" name="图片 1" descr="E:\CNPC-VI手册\中国石油VI基础部分\cnpc透明小.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2750" b="20450"/>
          <a:stretch>
            <a:fillRect/>
          </a:stretch>
        </p:blipFill>
        <p:spPr bwMode="auto">
          <a:xfrm>
            <a:off x="239713" y="117873"/>
            <a:ext cx="576262" cy="40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p:cNvSpPr>
            <a:spLocks noGrp="1"/>
          </p:cNvSpPr>
          <p:nvPr>
            <p:ph type="dt" sz="half" idx="10"/>
          </p:nvPr>
        </p:nvSpPr>
        <p:spPr>
          <a:xfrm>
            <a:off x="628650" y="4767263"/>
            <a:ext cx="2057400" cy="273844"/>
          </a:xfrm>
          <a:prstGeom prst="rect">
            <a:avLst/>
          </a:prstGeom>
        </p:spPr>
        <p:txBody>
          <a:bodyPr wrap="square" numCol="1" anchorCtr="0" compatLnSpc="1"/>
          <a:lstStyle>
            <a:lvl1pP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fld id="{58606DB5-63A2-4616-A3EF-6316733135CE}" type="datetimeFigureOut">
              <a:rPr lang="zh-CN" altLang="en-US"/>
            </a:fld>
            <a:endParaRPr lang="zh-CN" altLang="en-US"/>
          </a:p>
        </p:txBody>
      </p:sp>
      <p:sp>
        <p:nvSpPr>
          <p:cNvPr id="9" name="Footer Placeholder 4"/>
          <p:cNvSpPr>
            <a:spLocks noGrp="1"/>
          </p:cNvSpPr>
          <p:nvPr>
            <p:ph type="ftr" sz="quarter" idx="11"/>
          </p:nvPr>
        </p:nvSpPr>
        <p:spPr>
          <a:xfrm>
            <a:off x="3028950" y="4767263"/>
            <a:ext cx="3086100" cy="273844"/>
          </a:xfrm>
          <a:prstGeom prst="rect">
            <a:avLst/>
          </a:prstGeom>
        </p:spPr>
        <p:txBody>
          <a:bodyPr wrap="square" numCol="1" anchorCtr="0" compatLnSpc="1"/>
          <a:lstStyle>
            <a:lvl1pPr algn="ct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endParaRPr lang="zh-CN" altLang="en-US"/>
          </a:p>
        </p:txBody>
      </p:sp>
      <p:sp>
        <p:nvSpPr>
          <p:cNvPr id="10" name="Slide Number Placeholder 5"/>
          <p:cNvSpPr>
            <a:spLocks noGrp="1"/>
          </p:cNvSpPr>
          <p:nvPr>
            <p:ph type="sldNum" sz="quarter" idx="12"/>
          </p:nvPr>
        </p:nvSpPr>
        <p:spPr>
          <a:xfrm>
            <a:off x="68263" y="4887516"/>
            <a:ext cx="2057400" cy="273844"/>
          </a:xfrm>
          <a:prstGeom prst="rect">
            <a:avLst/>
          </a:prstGeom>
        </p:spPr>
        <p:txBody>
          <a:bodyPr/>
          <a:lstStyle>
            <a:lvl1pPr>
              <a:lnSpc>
                <a:spcPct val="100000"/>
              </a:lnSpc>
              <a:spcBef>
                <a:spcPts val="100"/>
              </a:spcBef>
              <a:spcAft>
                <a:spcPts val="600"/>
              </a:spcAft>
              <a:defRPr sz="900" b="1">
                <a:solidFill>
                  <a:srgbClr val="000082"/>
                </a:solidFill>
                <a:latin typeface="微软雅黑" panose="020B0503020204020204" pitchFamily="34" charset="-122"/>
                <a:ea typeface="微软雅黑" panose="020B0503020204020204" pitchFamily="34" charset="-122"/>
              </a:defRPr>
            </a:lvl1pPr>
          </a:lstStyle>
          <a:p>
            <a:pPr>
              <a:defRPr/>
            </a:pPr>
            <a:r>
              <a:rPr lang="zh-CN" altLang="en-US"/>
              <a:t>第</a:t>
            </a:r>
            <a:fld id="{47AAB271-B400-419C-ABA8-C79BD59BEC49}" type="slidenum">
              <a:rPr lang="en-US" altLang="zh-CN"/>
            </a:fld>
            <a:r>
              <a:rPr lang="zh-CN" altLang="en-US"/>
              <a:t>页</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0" y="5114926"/>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3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3"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4"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pic>
        <p:nvPicPr>
          <p:cNvPr id="5" name="Picture 3" descr="C:\Users\lenovo\Pictures\图片2.png"/>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r="7828" b="4349"/>
          <a:stretch>
            <a:fillRect/>
          </a:stretch>
        </p:blipFill>
        <p:spPr bwMode="auto">
          <a:xfrm>
            <a:off x="7353300" y="4976813"/>
            <a:ext cx="1803400" cy="17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userDrawn="1"/>
        </p:nvSpPr>
        <p:spPr bwMode="auto">
          <a:xfrm>
            <a:off x="7610475" y="4969669"/>
            <a:ext cx="1402948" cy="238527"/>
          </a:xfrm>
          <a:prstGeom prst="rect">
            <a:avLst/>
          </a:prstGeom>
          <a:noFill/>
          <a:ln w="9525">
            <a:noFill/>
            <a:miter lim="800000"/>
          </a:ln>
        </p:spPr>
        <p:txBody>
          <a:bodyPr wrap="none">
            <a:spAutoFit/>
          </a:bodyPr>
          <a:lstStyle/>
          <a:p>
            <a:pPr algn="ctr" defTabSz="913765">
              <a:spcBef>
                <a:spcPts val="100"/>
              </a:spcBef>
              <a:spcAft>
                <a:spcPts val="600"/>
              </a:spcAft>
              <a:defRPr/>
            </a:pPr>
            <a:r>
              <a:rPr lang="zh-CN" altLang="en-US" sz="950" b="1" dirty="0">
                <a:solidFill>
                  <a:prstClr val="white"/>
                </a:solidFill>
                <a:latin typeface="微软雅黑" panose="020B0503020204020204" pitchFamily="34" charset="-122"/>
              </a:rPr>
              <a:t>中国石油大港油田公司</a:t>
            </a:r>
            <a:endParaRPr lang="zh-CN" altLang="en-US" sz="950" b="1" dirty="0">
              <a:solidFill>
                <a:prstClr val="white"/>
              </a:solidFill>
              <a:latin typeface="微软雅黑" panose="020B0503020204020204" pitchFamily="34" charset="-122"/>
            </a:endParaRPr>
          </a:p>
        </p:txBody>
      </p:sp>
      <p:pic>
        <p:nvPicPr>
          <p:cNvPr id="7" name="图片 1" descr="E:\CNPC-VI手册\中国石油VI基础部分\cnpc透明小.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2750" b="20450"/>
          <a:stretch>
            <a:fillRect/>
          </a:stretch>
        </p:blipFill>
        <p:spPr bwMode="auto">
          <a:xfrm>
            <a:off x="239713" y="117873"/>
            <a:ext cx="576262" cy="40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p:cNvSpPr>
            <a:spLocks noGrp="1"/>
          </p:cNvSpPr>
          <p:nvPr>
            <p:ph type="dt" sz="half" idx="10"/>
          </p:nvPr>
        </p:nvSpPr>
        <p:spPr>
          <a:xfrm>
            <a:off x="628650" y="4767263"/>
            <a:ext cx="2057400" cy="273844"/>
          </a:xfrm>
          <a:prstGeom prst="rect">
            <a:avLst/>
          </a:prstGeom>
        </p:spPr>
        <p:txBody>
          <a:bodyPr wrap="square" numCol="1" anchorCtr="0" compatLnSpc="1"/>
          <a:lstStyle>
            <a:lvl1pP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fld id="{58606DB5-63A2-4616-A3EF-6316733135CE}" type="datetimeFigureOut">
              <a:rPr lang="zh-CN" altLang="en-US"/>
            </a:fld>
            <a:endParaRPr lang="zh-CN" altLang="en-US"/>
          </a:p>
        </p:txBody>
      </p:sp>
      <p:sp>
        <p:nvSpPr>
          <p:cNvPr id="9" name="Footer Placeholder 4"/>
          <p:cNvSpPr>
            <a:spLocks noGrp="1"/>
          </p:cNvSpPr>
          <p:nvPr>
            <p:ph type="ftr" sz="quarter" idx="11"/>
          </p:nvPr>
        </p:nvSpPr>
        <p:spPr>
          <a:xfrm>
            <a:off x="3028950" y="4767263"/>
            <a:ext cx="3086100" cy="273844"/>
          </a:xfrm>
          <a:prstGeom prst="rect">
            <a:avLst/>
          </a:prstGeom>
        </p:spPr>
        <p:txBody>
          <a:bodyPr wrap="square" numCol="1" anchorCtr="0" compatLnSpc="1"/>
          <a:lstStyle>
            <a:lvl1pPr algn="ct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endParaRPr lang="zh-CN" altLang="en-US"/>
          </a:p>
        </p:txBody>
      </p:sp>
      <p:sp>
        <p:nvSpPr>
          <p:cNvPr id="10" name="Slide Number Placeholder 5"/>
          <p:cNvSpPr>
            <a:spLocks noGrp="1"/>
          </p:cNvSpPr>
          <p:nvPr>
            <p:ph type="sldNum" sz="quarter" idx="12"/>
          </p:nvPr>
        </p:nvSpPr>
        <p:spPr>
          <a:xfrm>
            <a:off x="68263" y="4887516"/>
            <a:ext cx="2057400" cy="273844"/>
          </a:xfrm>
          <a:prstGeom prst="rect">
            <a:avLst/>
          </a:prstGeom>
        </p:spPr>
        <p:txBody>
          <a:bodyPr/>
          <a:lstStyle>
            <a:lvl1pPr>
              <a:lnSpc>
                <a:spcPct val="100000"/>
              </a:lnSpc>
              <a:spcBef>
                <a:spcPts val="100"/>
              </a:spcBef>
              <a:spcAft>
                <a:spcPts val="600"/>
              </a:spcAft>
              <a:defRPr sz="900" b="1">
                <a:solidFill>
                  <a:srgbClr val="000082"/>
                </a:solidFill>
                <a:latin typeface="微软雅黑" panose="020B0503020204020204" pitchFamily="34" charset="-122"/>
                <a:ea typeface="微软雅黑" panose="020B0503020204020204" pitchFamily="34" charset="-122"/>
              </a:defRPr>
            </a:lvl1pPr>
          </a:lstStyle>
          <a:p>
            <a:pPr>
              <a:defRPr/>
            </a:pPr>
            <a:r>
              <a:rPr lang="zh-CN" altLang="en-US"/>
              <a:t>第</a:t>
            </a:r>
            <a:fld id="{47AAB271-B400-419C-ABA8-C79BD59BEC49}" type="slidenum">
              <a:rPr lang="en-US" altLang="zh-CN"/>
            </a:fld>
            <a:r>
              <a:rPr lang="zh-CN" altLang="en-US"/>
              <a:t>页</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0" y="5114926"/>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3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3"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4"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pic>
        <p:nvPicPr>
          <p:cNvPr id="5" name="Picture 3" descr="C:\Users\lenovo\Pictures\图片2.png"/>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r="7828" b="4349"/>
          <a:stretch>
            <a:fillRect/>
          </a:stretch>
        </p:blipFill>
        <p:spPr bwMode="auto">
          <a:xfrm>
            <a:off x="7353300" y="4976813"/>
            <a:ext cx="1803400" cy="17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userDrawn="1"/>
        </p:nvSpPr>
        <p:spPr bwMode="auto">
          <a:xfrm>
            <a:off x="7610475" y="4969669"/>
            <a:ext cx="1402948" cy="238527"/>
          </a:xfrm>
          <a:prstGeom prst="rect">
            <a:avLst/>
          </a:prstGeom>
          <a:noFill/>
          <a:ln w="9525">
            <a:noFill/>
            <a:miter lim="800000"/>
          </a:ln>
        </p:spPr>
        <p:txBody>
          <a:bodyPr wrap="none">
            <a:spAutoFit/>
          </a:bodyPr>
          <a:lstStyle/>
          <a:p>
            <a:pPr algn="ctr" defTabSz="913765">
              <a:spcBef>
                <a:spcPts val="100"/>
              </a:spcBef>
              <a:spcAft>
                <a:spcPts val="600"/>
              </a:spcAft>
              <a:defRPr/>
            </a:pPr>
            <a:r>
              <a:rPr lang="zh-CN" altLang="en-US" sz="950" b="1" dirty="0">
                <a:solidFill>
                  <a:prstClr val="white"/>
                </a:solidFill>
                <a:latin typeface="微软雅黑" panose="020B0503020204020204" pitchFamily="34" charset="-122"/>
              </a:rPr>
              <a:t>中国石油大港油田公司</a:t>
            </a:r>
            <a:endParaRPr lang="zh-CN" altLang="en-US" sz="950" b="1" dirty="0">
              <a:solidFill>
                <a:prstClr val="white"/>
              </a:solidFill>
              <a:latin typeface="微软雅黑" panose="020B0503020204020204" pitchFamily="34" charset="-122"/>
            </a:endParaRPr>
          </a:p>
        </p:txBody>
      </p:sp>
      <p:pic>
        <p:nvPicPr>
          <p:cNvPr id="7" name="图片 1" descr="E:\CNPC-VI手册\中国石油VI基础部分\cnpc透明小.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2750" b="20450"/>
          <a:stretch>
            <a:fillRect/>
          </a:stretch>
        </p:blipFill>
        <p:spPr bwMode="auto">
          <a:xfrm>
            <a:off x="239713" y="117873"/>
            <a:ext cx="576262" cy="40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p:cNvSpPr>
            <a:spLocks noGrp="1"/>
          </p:cNvSpPr>
          <p:nvPr>
            <p:ph type="dt" sz="half" idx="10"/>
          </p:nvPr>
        </p:nvSpPr>
        <p:spPr>
          <a:xfrm>
            <a:off x="628650" y="4767263"/>
            <a:ext cx="2057400" cy="273844"/>
          </a:xfrm>
          <a:prstGeom prst="rect">
            <a:avLst/>
          </a:prstGeom>
        </p:spPr>
        <p:txBody>
          <a:bodyPr wrap="square" numCol="1" anchorCtr="0" compatLnSpc="1"/>
          <a:lstStyle>
            <a:lvl1pP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fld id="{58606DB5-63A2-4616-A3EF-6316733135CE}" type="datetimeFigureOut">
              <a:rPr lang="zh-CN" altLang="en-US"/>
            </a:fld>
            <a:endParaRPr lang="zh-CN" altLang="en-US"/>
          </a:p>
        </p:txBody>
      </p:sp>
      <p:sp>
        <p:nvSpPr>
          <p:cNvPr id="9" name="Footer Placeholder 4"/>
          <p:cNvSpPr>
            <a:spLocks noGrp="1"/>
          </p:cNvSpPr>
          <p:nvPr>
            <p:ph type="ftr" sz="quarter" idx="11"/>
          </p:nvPr>
        </p:nvSpPr>
        <p:spPr>
          <a:xfrm>
            <a:off x="3028950" y="4767263"/>
            <a:ext cx="3086100" cy="273844"/>
          </a:xfrm>
          <a:prstGeom prst="rect">
            <a:avLst/>
          </a:prstGeom>
        </p:spPr>
        <p:txBody>
          <a:bodyPr wrap="square" numCol="1" anchorCtr="0" compatLnSpc="1"/>
          <a:lstStyle>
            <a:lvl1pPr algn="ct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endParaRPr lang="zh-CN" altLang="en-US"/>
          </a:p>
        </p:txBody>
      </p:sp>
      <p:sp>
        <p:nvSpPr>
          <p:cNvPr id="10" name="Slide Number Placeholder 5"/>
          <p:cNvSpPr>
            <a:spLocks noGrp="1"/>
          </p:cNvSpPr>
          <p:nvPr>
            <p:ph type="sldNum" sz="quarter" idx="12"/>
          </p:nvPr>
        </p:nvSpPr>
        <p:spPr>
          <a:xfrm>
            <a:off x="68263" y="4887516"/>
            <a:ext cx="2057400" cy="273844"/>
          </a:xfrm>
          <a:prstGeom prst="rect">
            <a:avLst/>
          </a:prstGeom>
        </p:spPr>
        <p:txBody>
          <a:bodyPr/>
          <a:lstStyle>
            <a:lvl1pPr>
              <a:lnSpc>
                <a:spcPct val="100000"/>
              </a:lnSpc>
              <a:spcBef>
                <a:spcPts val="100"/>
              </a:spcBef>
              <a:spcAft>
                <a:spcPts val="600"/>
              </a:spcAft>
              <a:defRPr sz="900" b="1">
                <a:solidFill>
                  <a:srgbClr val="000082"/>
                </a:solidFill>
                <a:latin typeface="微软雅黑" panose="020B0503020204020204" pitchFamily="34" charset="-122"/>
                <a:ea typeface="微软雅黑" panose="020B0503020204020204" pitchFamily="34" charset="-122"/>
              </a:defRPr>
            </a:lvl1pPr>
          </a:lstStyle>
          <a:p>
            <a:pPr>
              <a:defRPr/>
            </a:pPr>
            <a:r>
              <a:rPr lang="zh-CN" altLang="en-US"/>
              <a:t>第</a:t>
            </a:r>
            <a:fld id="{47AAB271-B400-419C-ABA8-C79BD59BEC49}" type="slidenum">
              <a:rPr lang="en-US" altLang="zh-CN"/>
            </a:fld>
            <a:r>
              <a:rPr lang="zh-CN" altLang="en-US"/>
              <a:t>页</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Rectangle 4"/>
          <p:cNvSpPr>
            <a:spLocks noChangeArrowheads="1"/>
          </p:cNvSpPr>
          <p:nvPr userDrawn="1"/>
        </p:nvSpPr>
        <p:spPr bwMode="auto">
          <a:xfrm>
            <a:off x="0" y="5114927"/>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w="9525">
            <a:noFill/>
            <a:miter lim="800000"/>
          </a:ln>
        </p:spPr>
        <p:txBody>
          <a:bodyPr wrap="none" anchor="ctr"/>
          <a:lstStyle/>
          <a:p>
            <a:pPr>
              <a:defRPr/>
            </a:pPr>
            <a:endParaRPr lang="zh-CN" altLang="zh-CN" sz="1300" b="1">
              <a:solidFill>
                <a:srgbClr val="000000"/>
              </a:solidFill>
              <a:ea typeface="黑体" panose="02010609060101010101" pitchFamily="49" charset="-122"/>
              <a:sym typeface="Arial" panose="020B0604020202020204" pitchFamily="34" charset="0"/>
            </a:endParaRPr>
          </a:p>
        </p:txBody>
      </p:sp>
      <p:sp>
        <p:nvSpPr>
          <p:cNvPr id="4"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ln>
        </p:spPr>
        <p:txBody>
          <a:bodyPr wrap="none" anchor="ct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sp>
        <p:nvSpPr>
          <p:cNvPr id="5"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ln>
        </p:spPr>
        <p:txBody>
          <a:bodyPr wrap="none" anchor="ct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pic>
        <p:nvPicPr>
          <p:cNvPr id="6" name="Picture 3" descr="C:\Users\lenovo\Pictures\图片2.png"/>
          <p:cNvPicPr preferRelativeResize="0">
            <a:picLocks noChangeArrowheads="1"/>
          </p:cNvPicPr>
          <p:nvPr userDrawn="1"/>
        </p:nvPicPr>
        <p:blipFill>
          <a:blip r:embed="rId2" cstate="print"/>
          <a:srcRect r="7828" b="4349"/>
          <a:stretch>
            <a:fillRect/>
          </a:stretch>
        </p:blipFill>
        <p:spPr bwMode="auto">
          <a:xfrm>
            <a:off x="7353300" y="4976814"/>
            <a:ext cx="1803400" cy="175022"/>
          </a:xfrm>
          <a:prstGeom prst="rect">
            <a:avLst/>
          </a:prstGeom>
          <a:noFill/>
          <a:ln w="9525">
            <a:noFill/>
            <a:miter lim="800000"/>
            <a:headEnd/>
            <a:tailEnd/>
          </a:ln>
        </p:spPr>
      </p:pic>
      <p:sp>
        <p:nvSpPr>
          <p:cNvPr id="7" name="矩形 6"/>
          <p:cNvSpPr>
            <a:spLocks noChangeArrowheads="1"/>
          </p:cNvSpPr>
          <p:nvPr userDrawn="1"/>
        </p:nvSpPr>
        <p:spPr bwMode="auto">
          <a:xfrm>
            <a:off x="7610511" y="4969311"/>
            <a:ext cx="1402948" cy="238527"/>
          </a:xfrm>
          <a:prstGeom prst="rect">
            <a:avLst/>
          </a:prstGeom>
          <a:noFill/>
          <a:ln w="9525">
            <a:noFill/>
            <a:miter lim="800000"/>
          </a:ln>
        </p:spPr>
        <p:txBody>
          <a:bodyPr wrap="none">
            <a:spAutoFit/>
          </a:bodyPr>
          <a:lstStyle/>
          <a:p>
            <a:pPr algn="ctr" eaLnBrk="1" hangingPunct="1">
              <a:spcBef>
                <a:spcPts val="100"/>
              </a:spcBef>
              <a:spcAft>
                <a:spcPts val="600"/>
              </a:spcAft>
              <a:defRPr/>
            </a:pPr>
            <a:r>
              <a:rPr lang="zh-CN" altLang="en-US" sz="950" b="1" dirty="0">
                <a:solidFill>
                  <a:schemeClr val="bg1"/>
                </a:solidFill>
                <a:latin typeface="+mn-ea"/>
                <a:ea typeface="+mn-ea"/>
              </a:rPr>
              <a:t>中国石油大港油田公司</a:t>
            </a:r>
            <a:endParaRPr lang="zh-CN" altLang="en-US" sz="950" b="1" dirty="0">
              <a:solidFill>
                <a:schemeClr val="bg1"/>
              </a:solidFill>
              <a:latin typeface="+mn-ea"/>
              <a:ea typeface="+mn-ea"/>
            </a:endParaRPr>
          </a:p>
        </p:txBody>
      </p:sp>
      <p:sp>
        <p:nvSpPr>
          <p:cNvPr id="9" name="Text Placeholder 2"/>
          <p:cNvSpPr>
            <a:spLocks noGrp="1"/>
          </p:cNvSpPr>
          <p:nvPr>
            <p:ph idx="1"/>
          </p:nvPr>
        </p:nvSpPr>
        <p:spPr bwMode="auto">
          <a:xfrm>
            <a:off x="628650" y="1369218"/>
            <a:ext cx="7886700" cy="3263504"/>
          </a:xfrm>
          <a:prstGeom prst="rect">
            <a:avLst/>
          </a:prstGeom>
          <a:noFill/>
          <a:ln w="9525">
            <a:noFill/>
            <a:miter lim="800000"/>
          </a:ln>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en-US" noProof="0" smtClean="0"/>
          </a:p>
        </p:txBody>
      </p:sp>
      <p:sp>
        <p:nvSpPr>
          <p:cNvPr id="10" name="Date Placeholder 3"/>
          <p:cNvSpPr>
            <a:spLocks noGrp="1"/>
          </p:cNvSpPr>
          <p:nvPr>
            <p:ph type="dt" sz="half" idx="10"/>
          </p:nvPr>
        </p:nvSpPr>
        <p:spPr>
          <a:xfrm>
            <a:off x="628650" y="4767264"/>
            <a:ext cx="2057400" cy="273844"/>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AA045C4C-6FA3-4198-BF9B-4BD3532DF0C5}" type="datetimeFigureOut">
              <a:rPr lang="zh-CN" altLang="en-US"/>
            </a:fld>
            <a:endParaRPr lang="zh-CN" altLang="en-US"/>
          </a:p>
        </p:txBody>
      </p:sp>
      <p:sp>
        <p:nvSpPr>
          <p:cNvPr id="11" name="Footer Placeholder 4"/>
          <p:cNvSpPr>
            <a:spLocks noGrp="1"/>
          </p:cNvSpPr>
          <p:nvPr>
            <p:ph type="ftr" sz="quarter" idx="11"/>
          </p:nvPr>
        </p:nvSpPr>
        <p:spPr>
          <a:xfrm>
            <a:off x="3028950" y="4767264"/>
            <a:ext cx="3086100" cy="273844"/>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pic>
        <p:nvPicPr>
          <p:cNvPr id="12" name="图片 1" descr="E:\CNPC-VI手册\中国石油VI基础部分\cnpc透明小.gif"/>
          <p:cNvPicPr>
            <a:picLocks noChangeAspect="1" noChangeArrowheads="1"/>
          </p:cNvPicPr>
          <p:nvPr userDrawn="1"/>
        </p:nvPicPr>
        <p:blipFill>
          <a:blip r:embed="rId3" cstate="print"/>
          <a:srcRect r="2750" b="20450"/>
          <a:stretch>
            <a:fillRect/>
          </a:stretch>
        </p:blipFill>
        <p:spPr bwMode="auto">
          <a:xfrm>
            <a:off x="240192" y="117873"/>
            <a:ext cx="576263" cy="401240"/>
          </a:xfrm>
          <a:prstGeom prst="rect">
            <a:avLst/>
          </a:prstGeom>
          <a:noFill/>
          <a:ln w="9525">
            <a:noFill/>
            <a:miter lim="800000"/>
            <a:headEnd/>
            <a:tailEnd/>
          </a:ln>
        </p:spPr>
      </p:pic>
      <p:sp>
        <p:nvSpPr>
          <p:cNvPr id="13" name="Slide Number Placeholder 5"/>
          <p:cNvSpPr txBox="1"/>
          <p:nvPr userDrawn="1"/>
        </p:nvSpPr>
        <p:spPr>
          <a:xfrm>
            <a:off x="68263" y="4887987"/>
            <a:ext cx="2057400" cy="273844"/>
          </a:xfrm>
          <a:prstGeom prst="rect">
            <a:avLst/>
          </a:prstGeom>
        </p:spPr>
        <p:txBody>
          <a:bodyPr vert="horz" wrap="square" lIns="91440" tIns="45720" rIns="91440" bIns="45720" numCol="1" rtlCol="0" anchor="ctr" anchorCtr="0" compatLnSpc="1"/>
          <a:lstStyle>
            <a:lvl1pPr algn="l" rtl="0" eaLnBrk="1" fontAlgn="base" hangingPunct="1">
              <a:spcBef>
                <a:spcPts val="100"/>
              </a:spcBef>
              <a:spcAft>
                <a:spcPts val="600"/>
              </a:spcAft>
              <a:defRPr lang="zh-CN" altLang="en-US" sz="950" b="1" kern="1200">
                <a:solidFill>
                  <a:srgbClr val="000082"/>
                </a:solidFill>
                <a:latin typeface="+mn-ea"/>
                <a:ea typeface="+mn-ea"/>
                <a:cs typeface="+mn-cs"/>
              </a:defRPr>
            </a:lvl1pPr>
          </a:lstStyle>
          <a:p>
            <a:pPr marL="0" marR="0" lvl="0" indent="0" algn="l" defTabSz="914400" rtl="0" eaLnBrk="1" fontAlgn="base" latinLnBrk="0" hangingPunct="1">
              <a:lnSpc>
                <a:spcPct val="100000"/>
              </a:lnSpc>
              <a:spcBef>
                <a:spcPts val="100"/>
              </a:spcBef>
              <a:spcAft>
                <a:spcPts val="600"/>
              </a:spcAft>
              <a:buClrTx/>
              <a:buSzTx/>
              <a:buFontTx/>
              <a:buNone/>
              <a:defRPr/>
            </a:pPr>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第</a:t>
            </a:r>
            <a:fld id="{FD3D492B-4D0B-4D76-89E5-57BA8EB6244A}" type="slidenum">
              <a:rPr kumimoji="0" lang="en-US" altLang="zh-CN" sz="950" b="1" i="0" u="none" strike="noStrike" kern="1200" cap="none" spc="0" normalizeH="0" baseline="0" noProof="0" dirty="0" smtClean="0">
                <a:ln>
                  <a:noFill/>
                </a:ln>
                <a:solidFill>
                  <a:srgbClr val="000082"/>
                </a:solidFill>
                <a:effectLst/>
                <a:uLnTx/>
                <a:uFillTx/>
                <a:latin typeface="+mn-ea"/>
                <a:ea typeface="+mn-ea"/>
                <a:cs typeface="+mn-cs"/>
              </a:rPr>
            </a:fld>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页</a:t>
            </a:r>
            <a:endParaRPr kumimoji="0" lang="zh-CN" altLang="en-US" sz="950" b="1" i="0" u="none" strike="noStrike" kern="1200" cap="none" spc="0" normalizeH="0" baseline="0" noProof="0" dirty="0">
              <a:ln>
                <a:noFill/>
              </a:ln>
              <a:solidFill>
                <a:srgbClr val="000082"/>
              </a:solidFill>
              <a:effectLst/>
              <a:uLnTx/>
              <a:uFillTx/>
              <a:latin typeface="+mn-ea"/>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0" y="5114926"/>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3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3"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4"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pic>
        <p:nvPicPr>
          <p:cNvPr id="5" name="Picture 3" descr="C:\Users\lenovo\Pictures\图片2.png"/>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r="7828" b="4349"/>
          <a:stretch>
            <a:fillRect/>
          </a:stretch>
        </p:blipFill>
        <p:spPr bwMode="auto">
          <a:xfrm>
            <a:off x="7353300" y="4976813"/>
            <a:ext cx="1803400" cy="17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userDrawn="1"/>
        </p:nvSpPr>
        <p:spPr bwMode="auto">
          <a:xfrm>
            <a:off x="7610475" y="4969669"/>
            <a:ext cx="1402948" cy="238527"/>
          </a:xfrm>
          <a:prstGeom prst="rect">
            <a:avLst/>
          </a:prstGeom>
          <a:noFill/>
          <a:ln w="9525">
            <a:noFill/>
            <a:miter lim="800000"/>
          </a:ln>
        </p:spPr>
        <p:txBody>
          <a:bodyPr wrap="none">
            <a:spAutoFit/>
          </a:bodyPr>
          <a:lstStyle/>
          <a:p>
            <a:pPr algn="ctr" defTabSz="913765">
              <a:spcBef>
                <a:spcPts val="100"/>
              </a:spcBef>
              <a:spcAft>
                <a:spcPts val="600"/>
              </a:spcAft>
              <a:defRPr/>
            </a:pPr>
            <a:r>
              <a:rPr lang="zh-CN" altLang="en-US" sz="950" b="1" dirty="0">
                <a:solidFill>
                  <a:prstClr val="white"/>
                </a:solidFill>
                <a:latin typeface="微软雅黑" panose="020B0503020204020204" pitchFamily="34" charset="-122"/>
              </a:rPr>
              <a:t>中国石油大港油田公司</a:t>
            </a:r>
            <a:endParaRPr lang="zh-CN" altLang="en-US" sz="950" b="1" dirty="0">
              <a:solidFill>
                <a:prstClr val="white"/>
              </a:solidFill>
              <a:latin typeface="微软雅黑" panose="020B0503020204020204" pitchFamily="34" charset="-122"/>
            </a:endParaRPr>
          </a:p>
        </p:txBody>
      </p:sp>
      <p:pic>
        <p:nvPicPr>
          <p:cNvPr id="7" name="图片 1" descr="E:\CNPC-VI手册\中国石油VI基础部分\cnpc透明小.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2750" b="20450"/>
          <a:stretch>
            <a:fillRect/>
          </a:stretch>
        </p:blipFill>
        <p:spPr bwMode="auto">
          <a:xfrm>
            <a:off x="239713" y="117873"/>
            <a:ext cx="576262" cy="40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p:cNvSpPr>
            <a:spLocks noGrp="1"/>
          </p:cNvSpPr>
          <p:nvPr>
            <p:ph type="dt" sz="half" idx="10"/>
          </p:nvPr>
        </p:nvSpPr>
        <p:spPr>
          <a:xfrm>
            <a:off x="628650" y="4767263"/>
            <a:ext cx="2057400" cy="273844"/>
          </a:xfrm>
          <a:prstGeom prst="rect">
            <a:avLst/>
          </a:prstGeom>
        </p:spPr>
        <p:txBody>
          <a:bodyPr wrap="square" numCol="1" anchorCtr="0" compatLnSpc="1"/>
          <a:lstStyle>
            <a:lvl1pP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fld id="{58606DB5-63A2-4616-A3EF-6316733135CE}" type="datetimeFigureOut">
              <a:rPr lang="zh-CN" altLang="en-US"/>
            </a:fld>
            <a:endParaRPr lang="zh-CN" altLang="en-US"/>
          </a:p>
        </p:txBody>
      </p:sp>
      <p:sp>
        <p:nvSpPr>
          <p:cNvPr id="9" name="Footer Placeholder 4"/>
          <p:cNvSpPr>
            <a:spLocks noGrp="1"/>
          </p:cNvSpPr>
          <p:nvPr>
            <p:ph type="ftr" sz="quarter" idx="11"/>
          </p:nvPr>
        </p:nvSpPr>
        <p:spPr>
          <a:xfrm>
            <a:off x="3028950" y="4767263"/>
            <a:ext cx="3086100" cy="273844"/>
          </a:xfrm>
          <a:prstGeom prst="rect">
            <a:avLst/>
          </a:prstGeom>
        </p:spPr>
        <p:txBody>
          <a:bodyPr wrap="square" numCol="1" anchorCtr="0" compatLnSpc="1"/>
          <a:lstStyle>
            <a:lvl1pPr algn="ct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endParaRPr lang="zh-CN" altLang="en-US"/>
          </a:p>
        </p:txBody>
      </p:sp>
      <p:sp>
        <p:nvSpPr>
          <p:cNvPr id="10" name="Slide Number Placeholder 5"/>
          <p:cNvSpPr>
            <a:spLocks noGrp="1"/>
          </p:cNvSpPr>
          <p:nvPr>
            <p:ph type="sldNum" sz="quarter" idx="12"/>
          </p:nvPr>
        </p:nvSpPr>
        <p:spPr>
          <a:xfrm>
            <a:off x="68263" y="4887516"/>
            <a:ext cx="2057400" cy="273844"/>
          </a:xfrm>
          <a:prstGeom prst="rect">
            <a:avLst/>
          </a:prstGeom>
        </p:spPr>
        <p:txBody>
          <a:bodyPr/>
          <a:lstStyle>
            <a:lvl1pPr>
              <a:lnSpc>
                <a:spcPct val="100000"/>
              </a:lnSpc>
              <a:spcBef>
                <a:spcPts val="100"/>
              </a:spcBef>
              <a:spcAft>
                <a:spcPts val="600"/>
              </a:spcAft>
              <a:defRPr sz="900" b="1">
                <a:solidFill>
                  <a:srgbClr val="000082"/>
                </a:solidFill>
                <a:latin typeface="微软雅黑" panose="020B0503020204020204" pitchFamily="34" charset="-122"/>
                <a:ea typeface="微软雅黑" panose="020B0503020204020204" pitchFamily="34" charset="-122"/>
              </a:defRPr>
            </a:lvl1pPr>
          </a:lstStyle>
          <a:p>
            <a:pPr>
              <a:defRPr/>
            </a:pPr>
            <a:r>
              <a:rPr lang="zh-CN" altLang="en-US"/>
              <a:t>第</a:t>
            </a:r>
            <a:fld id="{47AAB271-B400-419C-ABA8-C79BD59BEC49}" type="slidenum">
              <a:rPr lang="en-US" altLang="zh-CN"/>
            </a:fld>
            <a:r>
              <a:rPr lang="zh-CN" altLang="en-US"/>
              <a:t>页</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0" y="5114926"/>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3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3"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4"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pic>
        <p:nvPicPr>
          <p:cNvPr id="5" name="Picture 3" descr="C:\Users\lenovo\Pictures\图片2.png"/>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r="7828" b="4349"/>
          <a:stretch>
            <a:fillRect/>
          </a:stretch>
        </p:blipFill>
        <p:spPr bwMode="auto">
          <a:xfrm>
            <a:off x="7353300" y="4976813"/>
            <a:ext cx="1803400" cy="17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userDrawn="1"/>
        </p:nvSpPr>
        <p:spPr bwMode="auto">
          <a:xfrm>
            <a:off x="7610475" y="4969669"/>
            <a:ext cx="1402948" cy="238527"/>
          </a:xfrm>
          <a:prstGeom prst="rect">
            <a:avLst/>
          </a:prstGeom>
          <a:noFill/>
          <a:ln w="9525">
            <a:noFill/>
            <a:miter lim="800000"/>
          </a:ln>
        </p:spPr>
        <p:txBody>
          <a:bodyPr wrap="none">
            <a:spAutoFit/>
          </a:bodyPr>
          <a:lstStyle/>
          <a:p>
            <a:pPr algn="ctr" defTabSz="913765">
              <a:spcBef>
                <a:spcPts val="100"/>
              </a:spcBef>
              <a:spcAft>
                <a:spcPts val="600"/>
              </a:spcAft>
              <a:defRPr/>
            </a:pPr>
            <a:r>
              <a:rPr lang="zh-CN" altLang="en-US" sz="950" b="1" dirty="0">
                <a:solidFill>
                  <a:prstClr val="white"/>
                </a:solidFill>
                <a:latin typeface="微软雅黑" panose="020B0503020204020204" pitchFamily="34" charset="-122"/>
              </a:rPr>
              <a:t>中国石油大港油田公司</a:t>
            </a:r>
            <a:endParaRPr lang="zh-CN" altLang="en-US" sz="950" b="1" dirty="0">
              <a:solidFill>
                <a:prstClr val="white"/>
              </a:solidFill>
              <a:latin typeface="微软雅黑" panose="020B0503020204020204" pitchFamily="34" charset="-122"/>
            </a:endParaRPr>
          </a:p>
        </p:txBody>
      </p:sp>
      <p:pic>
        <p:nvPicPr>
          <p:cNvPr id="7" name="图片 1" descr="E:\CNPC-VI手册\中国石油VI基础部分\cnpc透明小.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2750" b="20450"/>
          <a:stretch>
            <a:fillRect/>
          </a:stretch>
        </p:blipFill>
        <p:spPr bwMode="auto">
          <a:xfrm>
            <a:off x="239713" y="117873"/>
            <a:ext cx="576262" cy="40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p:cNvSpPr>
            <a:spLocks noGrp="1"/>
          </p:cNvSpPr>
          <p:nvPr>
            <p:ph type="dt" sz="half" idx="10"/>
          </p:nvPr>
        </p:nvSpPr>
        <p:spPr>
          <a:xfrm>
            <a:off x="628650" y="4767263"/>
            <a:ext cx="2057400" cy="273844"/>
          </a:xfrm>
          <a:prstGeom prst="rect">
            <a:avLst/>
          </a:prstGeom>
        </p:spPr>
        <p:txBody>
          <a:bodyPr wrap="square" numCol="1" anchorCtr="0" compatLnSpc="1"/>
          <a:lstStyle>
            <a:lvl1pP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fld id="{58606DB5-63A2-4616-A3EF-6316733135CE}" type="datetimeFigureOut">
              <a:rPr lang="zh-CN" altLang="en-US"/>
            </a:fld>
            <a:endParaRPr lang="zh-CN" altLang="en-US"/>
          </a:p>
        </p:txBody>
      </p:sp>
      <p:sp>
        <p:nvSpPr>
          <p:cNvPr id="9" name="Footer Placeholder 4"/>
          <p:cNvSpPr>
            <a:spLocks noGrp="1"/>
          </p:cNvSpPr>
          <p:nvPr>
            <p:ph type="ftr" sz="quarter" idx="11"/>
          </p:nvPr>
        </p:nvSpPr>
        <p:spPr>
          <a:xfrm>
            <a:off x="3028950" y="4767263"/>
            <a:ext cx="3086100" cy="273844"/>
          </a:xfrm>
          <a:prstGeom prst="rect">
            <a:avLst/>
          </a:prstGeom>
        </p:spPr>
        <p:txBody>
          <a:bodyPr wrap="square" numCol="1" anchorCtr="0" compatLnSpc="1"/>
          <a:lstStyle>
            <a:lvl1pPr algn="ct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endParaRPr lang="zh-CN" altLang="en-US"/>
          </a:p>
        </p:txBody>
      </p:sp>
      <p:sp>
        <p:nvSpPr>
          <p:cNvPr id="10" name="Slide Number Placeholder 5"/>
          <p:cNvSpPr>
            <a:spLocks noGrp="1"/>
          </p:cNvSpPr>
          <p:nvPr>
            <p:ph type="sldNum" sz="quarter" idx="12"/>
          </p:nvPr>
        </p:nvSpPr>
        <p:spPr>
          <a:xfrm>
            <a:off x="68263" y="4887516"/>
            <a:ext cx="2057400" cy="273844"/>
          </a:xfrm>
          <a:prstGeom prst="rect">
            <a:avLst/>
          </a:prstGeom>
        </p:spPr>
        <p:txBody>
          <a:bodyPr/>
          <a:lstStyle>
            <a:lvl1pPr>
              <a:lnSpc>
                <a:spcPct val="100000"/>
              </a:lnSpc>
              <a:spcBef>
                <a:spcPts val="100"/>
              </a:spcBef>
              <a:spcAft>
                <a:spcPts val="600"/>
              </a:spcAft>
              <a:defRPr sz="900" b="1">
                <a:solidFill>
                  <a:srgbClr val="000082"/>
                </a:solidFill>
                <a:latin typeface="微软雅黑" panose="020B0503020204020204" pitchFamily="34" charset="-122"/>
                <a:ea typeface="微软雅黑" panose="020B0503020204020204" pitchFamily="34" charset="-122"/>
              </a:defRPr>
            </a:lvl1pPr>
          </a:lstStyle>
          <a:p>
            <a:pPr>
              <a:defRPr/>
            </a:pPr>
            <a:r>
              <a:rPr lang="zh-CN" altLang="en-US"/>
              <a:t>第</a:t>
            </a:r>
            <a:fld id="{47AAB271-B400-419C-ABA8-C79BD59BEC49}" type="slidenum">
              <a:rPr lang="en-US" altLang="zh-CN"/>
            </a:fld>
            <a:r>
              <a:rPr lang="zh-CN" altLang="en-US"/>
              <a:t>页</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0" y="5114926"/>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3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3"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4"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pic>
        <p:nvPicPr>
          <p:cNvPr id="5" name="Picture 3" descr="C:\Users\lenovo\Pictures\图片2.png"/>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r="7828" b="4349"/>
          <a:stretch>
            <a:fillRect/>
          </a:stretch>
        </p:blipFill>
        <p:spPr bwMode="auto">
          <a:xfrm>
            <a:off x="7353300" y="4976813"/>
            <a:ext cx="1803400" cy="17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userDrawn="1"/>
        </p:nvSpPr>
        <p:spPr bwMode="auto">
          <a:xfrm>
            <a:off x="7610475" y="4969669"/>
            <a:ext cx="1402948" cy="238527"/>
          </a:xfrm>
          <a:prstGeom prst="rect">
            <a:avLst/>
          </a:prstGeom>
          <a:noFill/>
          <a:ln w="9525">
            <a:noFill/>
            <a:miter lim="800000"/>
          </a:ln>
        </p:spPr>
        <p:txBody>
          <a:bodyPr wrap="none">
            <a:spAutoFit/>
          </a:bodyPr>
          <a:lstStyle/>
          <a:p>
            <a:pPr algn="ctr" defTabSz="913765">
              <a:spcBef>
                <a:spcPts val="100"/>
              </a:spcBef>
              <a:spcAft>
                <a:spcPts val="600"/>
              </a:spcAft>
              <a:defRPr/>
            </a:pPr>
            <a:r>
              <a:rPr lang="zh-CN" altLang="en-US" sz="950" b="1" dirty="0">
                <a:solidFill>
                  <a:prstClr val="white"/>
                </a:solidFill>
                <a:latin typeface="微软雅黑" panose="020B0503020204020204" pitchFamily="34" charset="-122"/>
              </a:rPr>
              <a:t>中国石油大港油田公司</a:t>
            </a:r>
            <a:endParaRPr lang="zh-CN" altLang="en-US" sz="950" b="1" dirty="0">
              <a:solidFill>
                <a:prstClr val="white"/>
              </a:solidFill>
              <a:latin typeface="微软雅黑" panose="020B0503020204020204" pitchFamily="34" charset="-122"/>
            </a:endParaRPr>
          </a:p>
        </p:txBody>
      </p:sp>
      <p:pic>
        <p:nvPicPr>
          <p:cNvPr id="7" name="图片 1" descr="E:\CNPC-VI手册\中国石油VI基础部分\cnpc透明小.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2750" b="20450"/>
          <a:stretch>
            <a:fillRect/>
          </a:stretch>
        </p:blipFill>
        <p:spPr bwMode="auto">
          <a:xfrm>
            <a:off x="239713" y="117873"/>
            <a:ext cx="576262" cy="40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p:cNvSpPr>
            <a:spLocks noGrp="1"/>
          </p:cNvSpPr>
          <p:nvPr>
            <p:ph type="dt" sz="half" idx="10"/>
          </p:nvPr>
        </p:nvSpPr>
        <p:spPr>
          <a:xfrm>
            <a:off x="628650" y="4767263"/>
            <a:ext cx="2057400" cy="273844"/>
          </a:xfrm>
          <a:prstGeom prst="rect">
            <a:avLst/>
          </a:prstGeom>
        </p:spPr>
        <p:txBody>
          <a:bodyPr wrap="square" numCol="1" anchorCtr="0" compatLnSpc="1"/>
          <a:lstStyle>
            <a:lvl1pP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fld id="{58606DB5-63A2-4616-A3EF-6316733135CE}" type="datetimeFigureOut">
              <a:rPr lang="zh-CN" altLang="en-US"/>
            </a:fld>
            <a:endParaRPr lang="zh-CN" altLang="en-US"/>
          </a:p>
        </p:txBody>
      </p:sp>
      <p:sp>
        <p:nvSpPr>
          <p:cNvPr id="9" name="Footer Placeholder 4"/>
          <p:cNvSpPr>
            <a:spLocks noGrp="1"/>
          </p:cNvSpPr>
          <p:nvPr>
            <p:ph type="ftr" sz="quarter" idx="11"/>
          </p:nvPr>
        </p:nvSpPr>
        <p:spPr>
          <a:xfrm>
            <a:off x="3028950" y="4767263"/>
            <a:ext cx="3086100" cy="273844"/>
          </a:xfrm>
          <a:prstGeom prst="rect">
            <a:avLst/>
          </a:prstGeom>
        </p:spPr>
        <p:txBody>
          <a:bodyPr wrap="square" numCol="1" anchorCtr="0" compatLnSpc="1"/>
          <a:lstStyle>
            <a:lvl1pPr algn="ct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endParaRPr lang="zh-CN" altLang="en-US"/>
          </a:p>
        </p:txBody>
      </p:sp>
      <p:sp>
        <p:nvSpPr>
          <p:cNvPr id="10" name="Slide Number Placeholder 5"/>
          <p:cNvSpPr>
            <a:spLocks noGrp="1"/>
          </p:cNvSpPr>
          <p:nvPr>
            <p:ph type="sldNum" sz="quarter" idx="12"/>
          </p:nvPr>
        </p:nvSpPr>
        <p:spPr>
          <a:xfrm>
            <a:off x="68263" y="4887516"/>
            <a:ext cx="2057400" cy="273844"/>
          </a:xfrm>
          <a:prstGeom prst="rect">
            <a:avLst/>
          </a:prstGeom>
        </p:spPr>
        <p:txBody>
          <a:bodyPr/>
          <a:lstStyle>
            <a:lvl1pPr>
              <a:lnSpc>
                <a:spcPct val="100000"/>
              </a:lnSpc>
              <a:spcBef>
                <a:spcPts val="100"/>
              </a:spcBef>
              <a:spcAft>
                <a:spcPts val="600"/>
              </a:spcAft>
              <a:defRPr sz="900" b="1">
                <a:solidFill>
                  <a:srgbClr val="000082"/>
                </a:solidFill>
                <a:latin typeface="微软雅黑" panose="020B0503020204020204" pitchFamily="34" charset="-122"/>
                <a:ea typeface="微软雅黑" panose="020B0503020204020204" pitchFamily="34" charset="-122"/>
              </a:defRPr>
            </a:lvl1pPr>
          </a:lstStyle>
          <a:p>
            <a:pPr>
              <a:defRPr/>
            </a:pPr>
            <a:r>
              <a:rPr lang="zh-CN" altLang="en-US"/>
              <a:t>第</a:t>
            </a:r>
            <a:fld id="{47AAB271-B400-419C-ABA8-C79BD59BEC49}" type="slidenum">
              <a:rPr lang="en-US" altLang="zh-CN"/>
            </a:fld>
            <a:r>
              <a:rPr lang="zh-CN" altLang="en-US"/>
              <a:t>页</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0" y="5114926"/>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3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3"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4"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pic>
        <p:nvPicPr>
          <p:cNvPr id="5" name="Picture 3" descr="C:\Users\lenovo\Pictures\图片2.png"/>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r="7828" b="4349"/>
          <a:stretch>
            <a:fillRect/>
          </a:stretch>
        </p:blipFill>
        <p:spPr bwMode="auto">
          <a:xfrm>
            <a:off x="7353300" y="4976813"/>
            <a:ext cx="1803400" cy="17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userDrawn="1"/>
        </p:nvSpPr>
        <p:spPr bwMode="auto">
          <a:xfrm>
            <a:off x="7610475" y="4969669"/>
            <a:ext cx="1402948" cy="238527"/>
          </a:xfrm>
          <a:prstGeom prst="rect">
            <a:avLst/>
          </a:prstGeom>
          <a:noFill/>
          <a:ln w="9525">
            <a:noFill/>
            <a:miter lim="800000"/>
          </a:ln>
        </p:spPr>
        <p:txBody>
          <a:bodyPr wrap="none">
            <a:spAutoFit/>
          </a:bodyPr>
          <a:lstStyle/>
          <a:p>
            <a:pPr algn="ctr" defTabSz="913765">
              <a:spcBef>
                <a:spcPts val="100"/>
              </a:spcBef>
              <a:spcAft>
                <a:spcPts val="600"/>
              </a:spcAft>
              <a:defRPr/>
            </a:pPr>
            <a:r>
              <a:rPr lang="zh-CN" altLang="en-US" sz="950" b="1" dirty="0">
                <a:solidFill>
                  <a:prstClr val="white"/>
                </a:solidFill>
                <a:latin typeface="微软雅黑" panose="020B0503020204020204" pitchFamily="34" charset="-122"/>
              </a:rPr>
              <a:t>中国石油大港油田公司</a:t>
            </a:r>
            <a:endParaRPr lang="zh-CN" altLang="en-US" sz="950" b="1" dirty="0">
              <a:solidFill>
                <a:prstClr val="white"/>
              </a:solidFill>
              <a:latin typeface="微软雅黑" panose="020B0503020204020204" pitchFamily="34" charset="-122"/>
            </a:endParaRPr>
          </a:p>
        </p:txBody>
      </p:sp>
      <p:pic>
        <p:nvPicPr>
          <p:cNvPr id="7" name="图片 1" descr="E:\CNPC-VI手册\中国石油VI基础部分\cnpc透明小.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2750" b="20450"/>
          <a:stretch>
            <a:fillRect/>
          </a:stretch>
        </p:blipFill>
        <p:spPr bwMode="auto">
          <a:xfrm>
            <a:off x="239713" y="117873"/>
            <a:ext cx="576262" cy="40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p:cNvSpPr>
            <a:spLocks noGrp="1"/>
          </p:cNvSpPr>
          <p:nvPr>
            <p:ph type="dt" sz="half" idx="10"/>
          </p:nvPr>
        </p:nvSpPr>
        <p:spPr>
          <a:xfrm>
            <a:off x="628650" y="4767263"/>
            <a:ext cx="2057400" cy="273844"/>
          </a:xfrm>
          <a:prstGeom prst="rect">
            <a:avLst/>
          </a:prstGeom>
        </p:spPr>
        <p:txBody>
          <a:bodyPr wrap="square" numCol="1" anchorCtr="0" compatLnSpc="1"/>
          <a:lstStyle>
            <a:lvl1pP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fld id="{58606DB5-63A2-4616-A3EF-6316733135CE}" type="datetimeFigureOut">
              <a:rPr lang="zh-CN" altLang="en-US"/>
            </a:fld>
            <a:endParaRPr lang="zh-CN" altLang="en-US"/>
          </a:p>
        </p:txBody>
      </p:sp>
      <p:sp>
        <p:nvSpPr>
          <p:cNvPr id="9" name="Footer Placeholder 4"/>
          <p:cNvSpPr>
            <a:spLocks noGrp="1"/>
          </p:cNvSpPr>
          <p:nvPr>
            <p:ph type="ftr" sz="quarter" idx="11"/>
          </p:nvPr>
        </p:nvSpPr>
        <p:spPr>
          <a:xfrm>
            <a:off x="3028950" y="4767263"/>
            <a:ext cx="3086100" cy="273844"/>
          </a:xfrm>
          <a:prstGeom prst="rect">
            <a:avLst/>
          </a:prstGeom>
        </p:spPr>
        <p:txBody>
          <a:bodyPr wrap="square" numCol="1" anchorCtr="0" compatLnSpc="1"/>
          <a:lstStyle>
            <a:lvl1pPr algn="ct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endParaRPr lang="zh-CN" altLang="en-US"/>
          </a:p>
        </p:txBody>
      </p:sp>
      <p:sp>
        <p:nvSpPr>
          <p:cNvPr id="10" name="Slide Number Placeholder 5"/>
          <p:cNvSpPr>
            <a:spLocks noGrp="1"/>
          </p:cNvSpPr>
          <p:nvPr>
            <p:ph type="sldNum" sz="quarter" idx="12"/>
          </p:nvPr>
        </p:nvSpPr>
        <p:spPr>
          <a:xfrm>
            <a:off x="68263" y="4887516"/>
            <a:ext cx="2057400" cy="273844"/>
          </a:xfrm>
          <a:prstGeom prst="rect">
            <a:avLst/>
          </a:prstGeom>
        </p:spPr>
        <p:txBody>
          <a:bodyPr/>
          <a:lstStyle>
            <a:lvl1pPr>
              <a:lnSpc>
                <a:spcPct val="100000"/>
              </a:lnSpc>
              <a:spcBef>
                <a:spcPts val="100"/>
              </a:spcBef>
              <a:spcAft>
                <a:spcPts val="600"/>
              </a:spcAft>
              <a:defRPr sz="900" b="1">
                <a:solidFill>
                  <a:srgbClr val="000082"/>
                </a:solidFill>
                <a:latin typeface="微软雅黑" panose="020B0503020204020204" pitchFamily="34" charset="-122"/>
                <a:ea typeface="微软雅黑" panose="020B0503020204020204" pitchFamily="34" charset="-122"/>
              </a:defRPr>
            </a:lvl1pPr>
          </a:lstStyle>
          <a:p>
            <a:pPr>
              <a:defRPr/>
            </a:pPr>
            <a:r>
              <a:rPr lang="zh-CN" altLang="en-US"/>
              <a:t>第</a:t>
            </a:r>
            <a:fld id="{47AAB271-B400-419C-ABA8-C79BD59BEC49}" type="slidenum">
              <a:rPr lang="en-US" altLang="zh-CN"/>
            </a:fld>
            <a:r>
              <a:rPr lang="zh-CN" altLang="en-US"/>
              <a:t>页</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9BF91614-7E9F-4EB7-8DF0-2D7081625BB9}" type="datetimeFigureOut">
              <a:rPr lang="zh-CN" altLang="en-US"/>
            </a:fld>
            <a:endParaRPr lang="zh-CN" altLang="en-US"/>
          </a:p>
        </p:txBody>
      </p:sp>
      <p:sp>
        <p:nvSpPr>
          <p:cNvPr id="3" name="Footer Placeholder 4"/>
          <p:cNvSpPr>
            <a:spLocks noGrp="1"/>
          </p:cNvSpPr>
          <p:nvPr>
            <p:ph type="ftr" sz="quarter" idx="11"/>
          </p:nvPr>
        </p:nvSpPr>
        <p:spPr>
          <a:xfrm>
            <a:off x="3028950" y="4767264"/>
            <a:ext cx="3086100" cy="273844"/>
          </a:xfrm>
          <a:prstGeom prst="rect">
            <a:avLst/>
          </a:prstGeom>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a:xfrm>
            <a:off x="6457950" y="4767264"/>
            <a:ext cx="2057400" cy="273844"/>
          </a:xfrm>
          <a:prstGeom prst="rect">
            <a:avLst/>
          </a:prstGeom>
        </p:spPr>
        <p:txBody>
          <a:bodyPr/>
          <a:lstStyle>
            <a:lvl1pPr>
              <a:defRPr/>
            </a:lvl1pPr>
          </a:lstStyle>
          <a:p>
            <a:pPr>
              <a:defRPr/>
            </a:pPr>
            <a:fld id="{1153A345-6C4E-4268-9420-33E70E77CE67}" type="slidenum">
              <a:rPr lang="zh-CN" altLang="en-US"/>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0" y="5114926"/>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zh-CN" sz="1300" b="1">
              <a:solidFill>
                <a:srgbClr val="000000"/>
              </a:solidFill>
              <a:ea typeface="黑体" panose="02010609060101010101" pitchFamily="49" charset="-122"/>
              <a:sym typeface="Arial" panose="020B0604020202020204" pitchFamily="34" charset="0"/>
            </a:endParaRPr>
          </a:p>
        </p:txBody>
      </p:sp>
      <p:sp>
        <p:nvSpPr>
          <p:cNvPr id="3"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sp>
        <p:nvSpPr>
          <p:cNvPr id="4"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pic>
        <p:nvPicPr>
          <p:cNvPr id="5" name="Picture 3" descr="C:\Users\lenovo\Pictures\图片2.png"/>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r="7828" b="4349"/>
          <a:stretch>
            <a:fillRect/>
          </a:stretch>
        </p:blipFill>
        <p:spPr bwMode="auto">
          <a:xfrm>
            <a:off x="7353300" y="4976813"/>
            <a:ext cx="1803400" cy="175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userDrawn="1"/>
        </p:nvSpPr>
        <p:spPr bwMode="auto">
          <a:xfrm>
            <a:off x="7610676" y="4969669"/>
            <a:ext cx="1402948" cy="238527"/>
          </a:xfrm>
          <a:prstGeom prst="rect">
            <a:avLst/>
          </a:prstGeom>
          <a:noFill/>
          <a:ln w="9525">
            <a:noFill/>
            <a:miter lim="800000"/>
          </a:ln>
        </p:spPr>
        <p:txBody>
          <a:bodyPr wrap="none">
            <a:spAutoFit/>
          </a:bodyPr>
          <a:lstStyle/>
          <a:p>
            <a:pPr algn="ctr" eaLnBrk="1" hangingPunct="1">
              <a:spcBef>
                <a:spcPts val="100"/>
              </a:spcBef>
              <a:spcAft>
                <a:spcPts val="600"/>
              </a:spcAft>
              <a:defRPr/>
            </a:pPr>
            <a:r>
              <a:rPr lang="zh-CN" altLang="en-US" sz="950" b="1" dirty="0">
                <a:solidFill>
                  <a:prstClr val="white"/>
                </a:solidFill>
                <a:latin typeface="微软雅黑" panose="020B0503020204020204" pitchFamily="34" charset="-122"/>
                <a:ea typeface="微软雅黑" panose="020B0503020204020204" pitchFamily="34" charset="-122"/>
              </a:rPr>
              <a:t>中国石油大港油田公司</a:t>
            </a:r>
            <a:endParaRPr lang="zh-CN" altLang="en-US" sz="95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9BF91614-7E9F-4EB7-8DF0-2D7081625BB9}" type="datetimeFigureOut">
              <a:rPr lang="zh-CN" altLang="en-US"/>
            </a:fld>
            <a:endParaRPr lang="zh-CN" altLang="en-US"/>
          </a:p>
        </p:txBody>
      </p:sp>
      <p:sp>
        <p:nvSpPr>
          <p:cNvPr id="3" name="Footer Placeholder 4"/>
          <p:cNvSpPr>
            <a:spLocks noGrp="1"/>
          </p:cNvSpPr>
          <p:nvPr>
            <p:ph type="ftr" sz="quarter" idx="11"/>
          </p:nvPr>
        </p:nvSpPr>
        <p:spPr>
          <a:xfrm>
            <a:off x="3028950" y="4767264"/>
            <a:ext cx="3086100" cy="273844"/>
          </a:xfrm>
          <a:prstGeom prst="rect">
            <a:avLst/>
          </a:prstGeom>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a:xfrm>
            <a:off x="6457950" y="4767264"/>
            <a:ext cx="2057400" cy="273844"/>
          </a:xfrm>
          <a:prstGeom prst="rect">
            <a:avLst/>
          </a:prstGeom>
        </p:spPr>
        <p:txBody>
          <a:bodyPr/>
          <a:lstStyle>
            <a:lvl1pPr>
              <a:defRPr/>
            </a:lvl1pPr>
          </a:lstStyle>
          <a:p>
            <a:pPr>
              <a:defRPr/>
            </a:pPr>
            <a:fld id="{1153A345-6C4E-4268-9420-33E70E77CE67}" type="slidenum">
              <a:rPr lang="zh-CN" altLang="en-US"/>
            </a:fld>
            <a:endParaRPr lang="zh-CN" altLang="en-US"/>
          </a:p>
        </p:txBody>
      </p:sp>
      <p:sp>
        <p:nvSpPr>
          <p:cNvPr id="5" name="Rectangle 4"/>
          <p:cNvSpPr>
            <a:spLocks noChangeArrowheads="1"/>
          </p:cNvSpPr>
          <p:nvPr userDrawn="1"/>
        </p:nvSpPr>
        <p:spPr bwMode="auto">
          <a:xfrm>
            <a:off x="0" y="5114927"/>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w="9525">
            <a:noFill/>
            <a:miter lim="800000"/>
          </a:ln>
        </p:spPr>
        <p:txBody>
          <a:bodyPr wrap="none" anchor="ctr"/>
          <a:lstStyle/>
          <a:p>
            <a:pPr>
              <a:defRPr/>
            </a:pPr>
            <a:endParaRPr lang="zh-CN" altLang="zh-CN" sz="1300" b="1">
              <a:solidFill>
                <a:srgbClr val="000000"/>
              </a:solidFill>
              <a:ea typeface="黑体" panose="02010609060101010101" pitchFamily="49" charset="-122"/>
              <a:sym typeface="Arial" panose="020B0604020202020204" pitchFamily="34" charset="0"/>
            </a:endParaRPr>
          </a:p>
        </p:txBody>
      </p:sp>
      <p:sp>
        <p:nvSpPr>
          <p:cNvPr id="6" name="Rectangle 4"/>
          <p:cNvSpPr>
            <a:spLocks noChangeArrowheads="1"/>
          </p:cNvSpPr>
          <p:nvPr userDrawn="1"/>
        </p:nvSpPr>
        <p:spPr bwMode="auto">
          <a:xfrm>
            <a:off x="0" y="5798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ln>
        </p:spPr>
        <p:txBody>
          <a:bodyPr wrap="none" anchor="ct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sp>
        <p:nvSpPr>
          <p:cNvPr id="7" name="Rectangle 4"/>
          <p:cNvSpPr>
            <a:spLocks noChangeArrowheads="1"/>
          </p:cNvSpPr>
          <p:nvPr userDrawn="1"/>
        </p:nvSpPr>
        <p:spPr bwMode="auto">
          <a:xfrm>
            <a:off x="0" y="5453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ln>
        </p:spPr>
        <p:txBody>
          <a:bodyPr wrap="none" anchor="ct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pic>
        <p:nvPicPr>
          <p:cNvPr id="8" name="Picture 3" descr="C:\Users\lenovo\Pictures\图片2.png"/>
          <p:cNvPicPr preferRelativeResize="0">
            <a:picLocks noChangeArrowheads="1"/>
          </p:cNvPicPr>
          <p:nvPr userDrawn="1"/>
        </p:nvPicPr>
        <p:blipFill>
          <a:blip r:embed="rId2" cstate="print"/>
          <a:srcRect r="7828" b="4349"/>
          <a:stretch>
            <a:fillRect/>
          </a:stretch>
        </p:blipFill>
        <p:spPr bwMode="auto">
          <a:xfrm>
            <a:off x="7353300" y="4976814"/>
            <a:ext cx="1803400" cy="175022"/>
          </a:xfrm>
          <a:prstGeom prst="rect">
            <a:avLst/>
          </a:prstGeom>
          <a:noFill/>
          <a:ln w="9525">
            <a:noFill/>
            <a:miter lim="800000"/>
            <a:headEnd/>
            <a:tailEnd/>
          </a:ln>
        </p:spPr>
      </p:pic>
      <p:sp>
        <p:nvSpPr>
          <p:cNvPr id="9" name="矩形 8"/>
          <p:cNvSpPr>
            <a:spLocks noChangeArrowheads="1"/>
          </p:cNvSpPr>
          <p:nvPr userDrawn="1"/>
        </p:nvSpPr>
        <p:spPr bwMode="auto">
          <a:xfrm>
            <a:off x="7610511" y="4969311"/>
            <a:ext cx="1402948" cy="238527"/>
          </a:xfrm>
          <a:prstGeom prst="rect">
            <a:avLst/>
          </a:prstGeom>
          <a:noFill/>
          <a:ln w="9525">
            <a:noFill/>
            <a:miter lim="800000"/>
          </a:ln>
        </p:spPr>
        <p:txBody>
          <a:bodyPr wrap="none">
            <a:spAutoFit/>
          </a:bodyPr>
          <a:lstStyle/>
          <a:p>
            <a:pPr algn="ctr" eaLnBrk="1" hangingPunct="1">
              <a:spcBef>
                <a:spcPts val="100"/>
              </a:spcBef>
              <a:spcAft>
                <a:spcPts val="600"/>
              </a:spcAft>
              <a:defRPr/>
            </a:pPr>
            <a:r>
              <a:rPr lang="zh-CN" altLang="en-US" sz="950" b="1" dirty="0">
                <a:solidFill>
                  <a:schemeClr val="bg1"/>
                </a:solidFill>
                <a:latin typeface="+mn-ea"/>
                <a:ea typeface="+mn-ea"/>
              </a:rPr>
              <a:t>中国石油大港油田公司</a:t>
            </a:r>
            <a:endParaRPr lang="zh-CN" altLang="en-US" sz="950" b="1" dirty="0">
              <a:solidFill>
                <a:schemeClr val="bg1"/>
              </a:solidFill>
              <a:latin typeface="+mn-ea"/>
              <a:ea typeface="+mn-ea"/>
            </a:endParaRPr>
          </a:p>
        </p:txBody>
      </p:sp>
      <p:sp>
        <p:nvSpPr>
          <p:cNvPr id="11" name="Text Placeholder 2"/>
          <p:cNvSpPr>
            <a:spLocks noGrp="1"/>
          </p:cNvSpPr>
          <p:nvPr>
            <p:ph idx="1"/>
          </p:nvPr>
        </p:nvSpPr>
        <p:spPr bwMode="auto">
          <a:xfrm>
            <a:off x="628650" y="1369218"/>
            <a:ext cx="7886700" cy="3263504"/>
          </a:xfrm>
          <a:prstGeom prst="rect">
            <a:avLst/>
          </a:prstGeom>
          <a:noFill/>
          <a:ln w="9525">
            <a:noFill/>
            <a:miter lim="800000"/>
          </a:ln>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en-US" noProof="0" smtClean="0"/>
          </a:p>
        </p:txBody>
      </p:sp>
      <p:sp>
        <p:nvSpPr>
          <p:cNvPr id="12" name="Date Placeholder 3"/>
          <p:cNvSpPr txBox="1"/>
          <p:nvPr userDrawn="1"/>
        </p:nvSpPr>
        <p:spPr>
          <a:xfrm>
            <a:off x="628650" y="4767264"/>
            <a:ext cx="2057400" cy="273844"/>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A045C4C-6FA3-4198-BF9B-4BD3532DF0C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13" name="图片 1" descr="E:\CNPC-VI手册\中国石油VI基础部分\cnpc透明小.gif"/>
          <p:cNvPicPr>
            <a:picLocks noChangeAspect="1" noChangeArrowheads="1"/>
          </p:cNvPicPr>
          <p:nvPr userDrawn="1"/>
        </p:nvPicPr>
        <p:blipFill>
          <a:blip r:embed="rId3" cstate="print"/>
          <a:srcRect r="2750" b="20450"/>
          <a:stretch>
            <a:fillRect/>
          </a:stretch>
        </p:blipFill>
        <p:spPr bwMode="auto">
          <a:xfrm>
            <a:off x="240192" y="117873"/>
            <a:ext cx="576263" cy="401240"/>
          </a:xfrm>
          <a:prstGeom prst="rect">
            <a:avLst/>
          </a:prstGeom>
          <a:noFill/>
          <a:ln w="9525">
            <a:noFill/>
            <a:miter lim="800000"/>
            <a:headEnd/>
            <a:tailEnd/>
          </a:ln>
        </p:spPr>
      </p:pic>
      <p:sp>
        <p:nvSpPr>
          <p:cNvPr id="14" name="Slide Number Placeholder 5"/>
          <p:cNvSpPr txBox="1"/>
          <p:nvPr userDrawn="1"/>
        </p:nvSpPr>
        <p:spPr>
          <a:xfrm>
            <a:off x="68263" y="4887987"/>
            <a:ext cx="2057400" cy="273844"/>
          </a:xfrm>
          <a:prstGeom prst="rect">
            <a:avLst/>
          </a:prstGeom>
        </p:spPr>
        <p:txBody>
          <a:bodyPr vert="horz" wrap="square" lIns="91440" tIns="45720" rIns="91440" bIns="45720" numCol="1" rtlCol="0" anchor="ctr" anchorCtr="0" compatLnSpc="1"/>
          <a:lstStyle>
            <a:lvl1pPr algn="l" rtl="0" eaLnBrk="1" fontAlgn="base" hangingPunct="1">
              <a:spcBef>
                <a:spcPts val="100"/>
              </a:spcBef>
              <a:spcAft>
                <a:spcPts val="600"/>
              </a:spcAft>
              <a:defRPr lang="zh-CN" altLang="en-US" sz="950" b="1" kern="1200">
                <a:solidFill>
                  <a:srgbClr val="000082"/>
                </a:solidFill>
                <a:latin typeface="+mn-ea"/>
                <a:ea typeface="+mn-ea"/>
                <a:cs typeface="+mn-cs"/>
              </a:defRPr>
            </a:lvl1pPr>
          </a:lstStyle>
          <a:p>
            <a:pPr marL="0" marR="0" lvl="0" indent="0" algn="l" defTabSz="914400" rtl="0" eaLnBrk="1" fontAlgn="base" latinLnBrk="0" hangingPunct="1">
              <a:lnSpc>
                <a:spcPct val="100000"/>
              </a:lnSpc>
              <a:spcBef>
                <a:spcPts val="100"/>
              </a:spcBef>
              <a:spcAft>
                <a:spcPts val="600"/>
              </a:spcAft>
              <a:buClrTx/>
              <a:buSzTx/>
              <a:buFontTx/>
              <a:buNone/>
              <a:defRPr/>
            </a:pPr>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第</a:t>
            </a:r>
            <a:fld id="{FD3D492B-4D0B-4D76-89E5-57BA8EB6244A}" type="slidenum">
              <a:rPr kumimoji="0" lang="en-US" altLang="zh-CN" sz="950" b="1" i="0" u="none" strike="noStrike" kern="1200" cap="none" spc="0" normalizeH="0" baseline="0" noProof="0" dirty="0" smtClean="0">
                <a:ln>
                  <a:noFill/>
                </a:ln>
                <a:solidFill>
                  <a:srgbClr val="000082"/>
                </a:solidFill>
                <a:effectLst/>
                <a:uLnTx/>
                <a:uFillTx/>
                <a:latin typeface="+mn-ea"/>
                <a:ea typeface="+mn-ea"/>
                <a:cs typeface="+mn-cs"/>
              </a:rPr>
            </a:fld>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页</a:t>
            </a:r>
            <a:endParaRPr kumimoji="0" lang="zh-CN" altLang="en-US" sz="950" b="1" i="0" u="none" strike="noStrike" kern="1200" cap="none" spc="0" normalizeH="0" baseline="0" noProof="0" dirty="0">
              <a:ln>
                <a:noFill/>
              </a:ln>
              <a:solidFill>
                <a:srgbClr val="000082"/>
              </a:solidFill>
              <a:effectLst/>
              <a:uLnTx/>
              <a:uFillTx/>
              <a:latin typeface="+mn-ea"/>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9BF91614-7E9F-4EB7-8DF0-2D7081625BB9}" type="datetimeFigureOut">
              <a:rPr lang="zh-CN" altLang="en-US"/>
            </a:fld>
            <a:endParaRPr lang="zh-CN" altLang="en-US"/>
          </a:p>
        </p:txBody>
      </p:sp>
      <p:sp>
        <p:nvSpPr>
          <p:cNvPr id="10" name="Footer Placeholder 4"/>
          <p:cNvSpPr>
            <a:spLocks noGrp="1"/>
          </p:cNvSpPr>
          <p:nvPr>
            <p:ph type="ftr" sz="quarter" idx="11"/>
          </p:nvPr>
        </p:nvSpPr>
        <p:spPr>
          <a:xfrm>
            <a:off x="3028950" y="4767264"/>
            <a:ext cx="3086100" cy="273844"/>
          </a:xfrm>
          <a:prstGeom prst="rect">
            <a:avLst/>
          </a:prstGeom>
        </p:spPr>
        <p:txBody>
          <a:bodyPr/>
          <a:lstStyle>
            <a:lvl1pPr>
              <a:defRPr/>
            </a:lvl1pPr>
          </a:lstStyle>
          <a:p>
            <a:pPr>
              <a:defRPr/>
            </a:pPr>
            <a:endParaRPr lang="zh-CN" altLang="en-US"/>
          </a:p>
        </p:txBody>
      </p:sp>
      <p:sp>
        <p:nvSpPr>
          <p:cNvPr id="11" name="Slide Number Placeholder 5"/>
          <p:cNvSpPr>
            <a:spLocks noGrp="1"/>
          </p:cNvSpPr>
          <p:nvPr>
            <p:ph type="sldNum" sz="quarter" idx="12"/>
          </p:nvPr>
        </p:nvSpPr>
        <p:spPr>
          <a:xfrm>
            <a:off x="6457950" y="4767264"/>
            <a:ext cx="2057400" cy="273844"/>
          </a:xfrm>
          <a:prstGeom prst="rect">
            <a:avLst/>
          </a:prstGeom>
        </p:spPr>
        <p:txBody>
          <a:bodyPr/>
          <a:lstStyle>
            <a:lvl1pPr>
              <a:defRPr/>
            </a:lvl1pPr>
          </a:lstStyle>
          <a:p>
            <a:pPr>
              <a:defRPr/>
            </a:pPr>
            <a:fld id="{1153A345-6C4E-4268-9420-33E70E77CE67}" type="slidenum">
              <a:rPr lang="zh-CN" altLang="en-US"/>
            </a:fld>
            <a:endParaRPr lang="zh-CN" altLang="en-US"/>
          </a:p>
        </p:txBody>
      </p:sp>
      <p:sp>
        <p:nvSpPr>
          <p:cNvPr id="12" name="Rectangle 4"/>
          <p:cNvSpPr>
            <a:spLocks noChangeArrowheads="1"/>
          </p:cNvSpPr>
          <p:nvPr userDrawn="1"/>
        </p:nvSpPr>
        <p:spPr bwMode="auto">
          <a:xfrm>
            <a:off x="0" y="5114927"/>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w="9525">
            <a:noFill/>
            <a:miter lim="800000"/>
          </a:ln>
        </p:spPr>
        <p:txBody>
          <a:bodyPr wrap="none" anchor="ctr"/>
          <a:lstStyle/>
          <a:p>
            <a:pPr>
              <a:defRPr/>
            </a:pPr>
            <a:endParaRPr lang="zh-CN" altLang="zh-CN" sz="1300" b="1">
              <a:solidFill>
                <a:srgbClr val="000000"/>
              </a:solidFill>
              <a:ea typeface="黑体" panose="02010609060101010101" pitchFamily="49" charset="-122"/>
              <a:sym typeface="Arial" panose="020B0604020202020204" pitchFamily="34" charset="0"/>
            </a:endParaRPr>
          </a:p>
        </p:txBody>
      </p:sp>
      <p:pic>
        <p:nvPicPr>
          <p:cNvPr id="13" name="Picture 3" descr="C:\Users\lenovo\Pictures\图片2.png"/>
          <p:cNvPicPr preferRelativeResize="0">
            <a:picLocks noChangeArrowheads="1"/>
          </p:cNvPicPr>
          <p:nvPr userDrawn="1"/>
        </p:nvPicPr>
        <p:blipFill>
          <a:blip r:embed="rId2" cstate="print"/>
          <a:srcRect r="7828" b="4349"/>
          <a:stretch>
            <a:fillRect/>
          </a:stretch>
        </p:blipFill>
        <p:spPr bwMode="auto">
          <a:xfrm>
            <a:off x="7353300" y="4976814"/>
            <a:ext cx="1803400" cy="175022"/>
          </a:xfrm>
          <a:prstGeom prst="rect">
            <a:avLst/>
          </a:prstGeom>
          <a:noFill/>
          <a:ln w="9525">
            <a:noFill/>
            <a:miter lim="800000"/>
            <a:headEnd/>
            <a:tailEnd/>
          </a:ln>
        </p:spPr>
      </p:pic>
      <p:sp>
        <p:nvSpPr>
          <p:cNvPr id="14" name="矩形 13"/>
          <p:cNvSpPr>
            <a:spLocks noChangeArrowheads="1"/>
          </p:cNvSpPr>
          <p:nvPr userDrawn="1"/>
        </p:nvSpPr>
        <p:spPr bwMode="auto">
          <a:xfrm>
            <a:off x="7610511" y="4969311"/>
            <a:ext cx="1402948" cy="238527"/>
          </a:xfrm>
          <a:prstGeom prst="rect">
            <a:avLst/>
          </a:prstGeom>
          <a:noFill/>
          <a:ln w="9525">
            <a:noFill/>
            <a:miter lim="800000"/>
          </a:ln>
        </p:spPr>
        <p:txBody>
          <a:bodyPr wrap="none">
            <a:spAutoFit/>
          </a:bodyPr>
          <a:lstStyle/>
          <a:p>
            <a:pPr algn="ctr" eaLnBrk="1" hangingPunct="1">
              <a:spcBef>
                <a:spcPts val="100"/>
              </a:spcBef>
              <a:spcAft>
                <a:spcPts val="600"/>
              </a:spcAft>
              <a:defRPr/>
            </a:pPr>
            <a:r>
              <a:rPr lang="zh-CN" altLang="en-US" sz="950" b="1" dirty="0">
                <a:solidFill>
                  <a:schemeClr val="bg1"/>
                </a:solidFill>
                <a:latin typeface="+mn-ea"/>
                <a:ea typeface="+mn-ea"/>
              </a:rPr>
              <a:t>中国石油大港油田公司</a:t>
            </a:r>
            <a:endParaRPr lang="zh-CN" altLang="en-US" sz="950" b="1" dirty="0">
              <a:solidFill>
                <a:schemeClr val="bg1"/>
              </a:solidFill>
              <a:latin typeface="+mn-ea"/>
              <a:ea typeface="+mn-ea"/>
            </a:endParaRPr>
          </a:p>
        </p:txBody>
      </p:sp>
      <p:sp>
        <p:nvSpPr>
          <p:cNvPr id="15" name="Slide Number Placeholder 5"/>
          <p:cNvSpPr txBox="1"/>
          <p:nvPr userDrawn="1"/>
        </p:nvSpPr>
        <p:spPr>
          <a:xfrm>
            <a:off x="68263" y="4887987"/>
            <a:ext cx="2057400" cy="273844"/>
          </a:xfrm>
          <a:prstGeom prst="rect">
            <a:avLst/>
          </a:prstGeom>
        </p:spPr>
        <p:txBody>
          <a:bodyPr vert="horz" wrap="square" lIns="91440" tIns="45720" rIns="91440" bIns="45720" numCol="1" rtlCol="0" anchor="ctr" anchorCtr="0" compatLnSpc="1"/>
          <a:lstStyle>
            <a:lvl1pPr algn="l" rtl="0" eaLnBrk="1" fontAlgn="base" hangingPunct="1">
              <a:spcBef>
                <a:spcPts val="100"/>
              </a:spcBef>
              <a:spcAft>
                <a:spcPts val="600"/>
              </a:spcAft>
              <a:defRPr lang="zh-CN" altLang="en-US" sz="950" b="1" kern="1200">
                <a:solidFill>
                  <a:srgbClr val="000082"/>
                </a:solidFill>
                <a:latin typeface="+mn-ea"/>
                <a:ea typeface="+mn-ea"/>
                <a:cs typeface="+mn-cs"/>
              </a:defRPr>
            </a:lvl1pPr>
          </a:lstStyle>
          <a:p>
            <a:pPr marL="0" marR="0" lvl="0" indent="0" algn="l" defTabSz="914400" rtl="0" eaLnBrk="1" fontAlgn="base" latinLnBrk="0" hangingPunct="1">
              <a:lnSpc>
                <a:spcPct val="100000"/>
              </a:lnSpc>
              <a:spcBef>
                <a:spcPts val="100"/>
              </a:spcBef>
              <a:spcAft>
                <a:spcPts val="600"/>
              </a:spcAft>
              <a:buClrTx/>
              <a:buSzTx/>
              <a:buFontTx/>
              <a:buNone/>
              <a:defRPr/>
            </a:pPr>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第</a:t>
            </a:r>
            <a:fld id="{FD3D492B-4D0B-4D76-89E5-57BA8EB6244A}" type="slidenum">
              <a:rPr kumimoji="0" lang="en-US" altLang="zh-CN" sz="950" b="1" i="0" u="none" strike="noStrike" kern="1200" cap="none" spc="0" normalizeH="0" baseline="0" noProof="0" dirty="0" smtClean="0">
                <a:ln>
                  <a:noFill/>
                </a:ln>
                <a:solidFill>
                  <a:srgbClr val="000082"/>
                </a:solidFill>
                <a:effectLst/>
                <a:uLnTx/>
                <a:uFillTx/>
                <a:latin typeface="+mn-ea"/>
                <a:ea typeface="+mn-ea"/>
                <a:cs typeface="+mn-cs"/>
              </a:rPr>
            </a:fld>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页</a:t>
            </a:r>
            <a:endParaRPr kumimoji="0" lang="zh-CN" altLang="en-US" sz="950" b="1" i="0" u="none" strike="noStrike" kern="1200" cap="none" spc="0" normalizeH="0" baseline="0" noProof="0" dirty="0">
              <a:ln>
                <a:noFill/>
              </a:ln>
              <a:solidFill>
                <a:srgbClr val="000082"/>
              </a:solidFill>
              <a:effectLst/>
              <a:uLnTx/>
              <a:uFillTx/>
              <a:latin typeface="+mn-ea"/>
              <a:ea typeface="+mn-ea"/>
              <a:cs typeface="+mn-cs"/>
            </a:endParaRPr>
          </a:p>
        </p:txBody>
      </p:sp>
      <p:sp>
        <p:nvSpPr>
          <p:cNvPr id="16" name="Rectangle 4"/>
          <p:cNvSpPr>
            <a:spLocks noChangeArrowheads="1"/>
          </p:cNvSpPr>
          <p:nvPr userDrawn="1"/>
        </p:nvSpPr>
        <p:spPr bwMode="auto">
          <a:xfrm>
            <a:off x="152400" y="5229227"/>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w="9525">
            <a:noFill/>
            <a:miter lim="800000"/>
          </a:ln>
        </p:spPr>
        <p:txBody>
          <a:bodyPr wrap="none" anchor="ctr"/>
          <a:lstStyle/>
          <a:p>
            <a:pPr>
              <a:defRPr/>
            </a:pPr>
            <a:endParaRPr lang="zh-CN" altLang="zh-CN" sz="1300" b="1">
              <a:solidFill>
                <a:srgbClr val="000000"/>
              </a:solidFill>
              <a:ea typeface="黑体" panose="02010609060101010101" pitchFamily="49" charset="-122"/>
              <a:sym typeface="Arial" panose="020B0604020202020204" pitchFamily="34" charset="0"/>
            </a:endParaRPr>
          </a:p>
        </p:txBody>
      </p:sp>
      <p:sp>
        <p:nvSpPr>
          <p:cNvPr id="17" name="Rectangle 4"/>
          <p:cNvSpPr>
            <a:spLocks noChangeArrowheads="1"/>
          </p:cNvSpPr>
          <p:nvPr userDrawn="1"/>
        </p:nvSpPr>
        <p:spPr bwMode="auto">
          <a:xfrm>
            <a:off x="152400" y="6941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ln>
        </p:spPr>
        <p:txBody>
          <a:bodyPr wrap="none" anchor="ct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sp>
        <p:nvSpPr>
          <p:cNvPr id="18" name="Rectangle 4"/>
          <p:cNvSpPr>
            <a:spLocks noChangeArrowheads="1"/>
          </p:cNvSpPr>
          <p:nvPr userDrawn="1"/>
        </p:nvSpPr>
        <p:spPr bwMode="auto">
          <a:xfrm>
            <a:off x="152400" y="6596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ln>
        </p:spPr>
        <p:txBody>
          <a:bodyPr wrap="none" anchor="ct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pic>
        <p:nvPicPr>
          <p:cNvPr id="19" name="Picture 3" descr="C:\Users\lenovo\Pictures\图片2.png"/>
          <p:cNvPicPr preferRelativeResize="0">
            <a:picLocks noChangeArrowheads="1"/>
          </p:cNvPicPr>
          <p:nvPr userDrawn="1"/>
        </p:nvPicPr>
        <p:blipFill>
          <a:blip r:embed="rId2" cstate="print"/>
          <a:srcRect r="7828" b="4349"/>
          <a:stretch>
            <a:fillRect/>
          </a:stretch>
        </p:blipFill>
        <p:spPr bwMode="auto">
          <a:xfrm>
            <a:off x="7505700" y="5091114"/>
            <a:ext cx="1803400" cy="175022"/>
          </a:xfrm>
          <a:prstGeom prst="rect">
            <a:avLst/>
          </a:prstGeom>
          <a:noFill/>
          <a:ln w="9525">
            <a:noFill/>
            <a:miter lim="800000"/>
            <a:headEnd/>
            <a:tailEnd/>
          </a:ln>
        </p:spPr>
      </p:pic>
      <p:sp>
        <p:nvSpPr>
          <p:cNvPr id="20" name="矩形 19"/>
          <p:cNvSpPr>
            <a:spLocks noChangeArrowheads="1"/>
          </p:cNvSpPr>
          <p:nvPr userDrawn="1"/>
        </p:nvSpPr>
        <p:spPr bwMode="auto">
          <a:xfrm>
            <a:off x="7762911" y="5083611"/>
            <a:ext cx="1402948" cy="238527"/>
          </a:xfrm>
          <a:prstGeom prst="rect">
            <a:avLst/>
          </a:prstGeom>
          <a:noFill/>
          <a:ln w="9525">
            <a:noFill/>
            <a:miter lim="800000"/>
          </a:ln>
        </p:spPr>
        <p:txBody>
          <a:bodyPr wrap="none">
            <a:spAutoFit/>
          </a:bodyPr>
          <a:lstStyle/>
          <a:p>
            <a:pPr algn="ctr" eaLnBrk="1" hangingPunct="1">
              <a:spcBef>
                <a:spcPts val="100"/>
              </a:spcBef>
              <a:spcAft>
                <a:spcPts val="600"/>
              </a:spcAft>
              <a:defRPr/>
            </a:pPr>
            <a:r>
              <a:rPr lang="zh-CN" altLang="en-US" sz="950" b="1" dirty="0">
                <a:solidFill>
                  <a:schemeClr val="bg1"/>
                </a:solidFill>
                <a:latin typeface="+mn-ea"/>
                <a:ea typeface="+mn-ea"/>
              </a:rPr>
              <a:t>中国石油大港油田公司</a:t>
            </a:r>
            <a:endParaRPr lang="zh-CN" altLang="en-US" sz="950" b="1" dirty="0">
              <a:solidFill>
                <a:schemeClr val="bg1"/>
              </a:solidFill>
              <a:latin typeface="+mn-ea"/>
              <a:ea typeface="+mn-ea"/>
            </a:endParaRPr>
          </a:p>
        </p:txBody>
      </p:sp>
      <p:sp>
        <p:nvSpPr>
          <p:cNvPr id="22" name="Text Placeholder 2"/>
          <p:cNvSpPr>
            <a:spLocks noGrp="1"/>
          </p:cNvSpPr>
          <p:nvPr>
            <p:ph idx="1"/>
          </p:nvPr>
        </p:nvSpPr>
        <p:spPr bwMode="auto">
          <a:xfrm>
            <a:off x="781050" y="1483519"/>
            <a:ext cx="7886700" cy="3263504"/>
          </a:xfrm>
          <a:prstGeom prst="rect">
            <a:avLst/>
          </a:prstGeom>
          <a:noFill/>
          <a:ln w="9525">
            <a:noFill/>
            <a:miter lim="800000"/>
          </a:ln>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en-US" noProof="0" smtClean="0"/>
          </a:p>
        </p:txBody>
      </p:sp>
      <p:sp>
        <p:nvSpPr>
          <p:cNvPr id="23" name="Date Placeholder 3"/>
          <p:cNvSpPr txBox="1"/>
          <p:nvPr userDrawn="1"/>
        </p:nvSpPr>
        <p:spPr>
          <a:xfrm>
            <a:off x="781050" y="4881564"/>
            <a:ext cx="2057400" cy="273844"/>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A045C4C-6FA3-4198-BF9B-4BD3532DF0C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24" name="图片 1" descr="E:\CNPC-VI手册\中国石油VI基础部分\cnpc透明小.gif"/>
          <p:cNvPicPr>
            <a:picLocks noChangeAspect="1" noChangeArrowheads="1"/>
          </p:cNvPicPr>
          <p:nvPr userDrawn="1"/>
        </p:nvPicPr>
        <p:blipFill>
          <a:blip r:embed="rId3" cstate="print"/>
          <a:srcRect r="2750" b="20450"/>
          <a:stretch>
            <a:fillRect/>
          </a:stretch>
        </p:blipFill>
        <p:spPr bwMode="auto">
          <a:xfrm>
            <a:off x="392595" y="232173"/>
            <a:ext cx="576263" cy="401240"/>
          </a:xfrm>
          <a:prstGeom prst="rect">
            <a:avLst/>
          </a:prstGeom>
          <a:noFill/>
          <a:ln w="9525">
            <a:noFill/>
            <a:miter lim="800000"/>
            <a:headEnd/>
            <a:tailEnd/>
          </a:ln>
        </p:spPr>
      </p:pic>
      <p:sp>
        <p:nvSpPr>
          <p:cNvPr id="25" name="Slide Number Placeholder 5"/>
          <p:cNvSpPr txBox="1"/>
          <p:nvPr userDrawn="1"/>
        </p:nvSpPr>
        <p:spPr>
          <a:xfrm>
            <a:off x="220663" y="5002287"/>
            <a:ext cx="2057400" cy="273844"/>
          </a:xfrm>
          <a:prstGeom prst="rect">
            <a:avLst/>
          </a:prstGeom>
        </p:spPr>
        <p:txBody>
          <a:bodyPr vert="horz" wrap="square" lIns="91440" tIns="45720" rIns="91440" bIns="45720" numCol="1" rtlCol="0" anchor="ctr" anchorCtr="0" compatLnSpc="1"/>
          <a:lstStyle>
            <a:lvl1pPr algn="l" rtl="0" eaLnBrk="1" fontAlgn="base" hangingPunct="1">
              <a:spcBef>
                <a:spcPts val="100"/>
              </a:spcBef>
              <a:spcAft>
                <a:spcPts val="600"/>
              </a:spcAft>
              <a:defRPr lang="zh-CN" altLang="en-US" sz="950" b="1" kern="1200">
                <a:solidFill>
                  <a:srgbClr val="000082"/>
                </a:solidFill>
                <a:latin typeface="+mn-ea"/>
                <a:ea typeface="+mn-ea"/>
                <a:cs typeface="+mn-cs"/>
              </a:defRPr>
            </a:lvl1pPr>
          </a:lstStyle>
          <a:p>
            <a:pPr marL="0" marR="0" lvl="0" indent="0" algn="l" defTabSz="914400" rtl="0" eaLnBrk="1" fontAlgn="base" latinLnBrk="0" hangingPunct="1">
              <a:lnSpc>
                <a:spcPct val="100000"/>
              </a:lnSpc>
              <a:spcBef>
                <a:spcPts val="100"/>
              </a:spcBef>
              <a:spcAft>
                <a:spcPts val="600"/>
              </a:spcAft>
              <a:buClrTx/>
              <a:buSzTx/>
              <a:buFontTx/>
              <a:buNone/>
              <a:defRPr/>
            </a:pPr>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第</a:t>
            </a:r>
            <a:fld id="{FD3D492B-4D0B-4D76-89E5-57BA8EB6244A}" type="slidenum">
              <a:rPr kumimoji="0" lang="en-US" altLang="zh-CN" sz="950" b="1" i="0" u="none" strike="noStrike" kern="1200" cap="none" spc="0" normalizeH="0" baseline="0" noProof="0" dirty="0" smtClean="0">
                <a:ln>
                  <a:noFill/>
                </a:ln>
                <a:solidFill>
                  <a:srgbClr val="000082"/>
                </a:solidFill>
                <a:effectLst/>
                <a:uLnTx/>
                <a:uFillTx/>
                <a:latin typeface="+mn-ea"/>
                <a:ea typeface="+mn-ea"/>
                <a:cs typeface="+mn-cs"/>
              </a:rPr>
            </a:fld>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页</a:t>
            </a:r>
            <a:endParaRPr kumimoji="0" lang="zh-CN" altLang="en-US" sz="950" b="1" i="0" u="none" strike="noStrike" kern="1200" cap="none" spc="0" normalizeH="0" baseline="0" noProof="0" dirty="0">
              <a:ln>
                <a:noFill/>
              </a:ln>
              <a:solidFill>
                <a:srgbClr val="000082"/>
              </a:solidFill>
              <a:effectLst/>
              <a:uLnTx/>
              <a:uFillTx/>
              <a:latin typeface="+mn-ea"/>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9BF91614-7E9F-4EB7-8DF0-2D7081625BB9}" type="datetimeFigureOut">
              <a:rPr lang="zh-CN" altLang="en-US"/>
            </a:fld>
            <a:endParaRPr lang="zh-CN" altLang="en-US"/>
          </a:p>
        </p:txBody>
      </p:sp>
      <p:sp>
        <p:nvSpPr>
          <p:cNvPr id="10" name="Footer Placeholder 4"/>
          <p:cNvSpPr>
            <a:spLocks noGrp="1"/>
          </p:cNvSpPr>
          <p:nvPr>
            <p:ph type="ftr" sz="quarter" idx="11"/>
          </p:nvPr>
        </p:nvSpPr>
        <p:spPr>
          <a:xfrm>
            <a:off x="3028950" y="4767264"/>
            <a:ext cx="3086100" cy="273844"/>
          </a:xfrm>
          <a:prstGeom prst="rect">
            <a:avLst/>
          </a:prstGeom>
        </p:spPr>
        <p:txBody>
          <a:bodyPr/>
          <a:lstStyle>
            <a:lvl1pPr>
              <a:defRPr/>
            </a:lvl1pPr>
          </a:lstStyle>
          <a:p>
            <a:pPr>
              <a:defRPr/>
            </a:pPr>
            <a:endParaRPr lang="zh-CN" altLang="en-US"/>
          </a:p>
        </p:txBody>
      </p:sp>
      <p:sp>
        <p:nvSpPr>
          <p:cNvPr id="11" name="Slide Number Placeholder 5"/>
          <p:cNvSpPr>
            <a:spLocks noGrp="1"/>
          </p:cNvSpPr>
          <p:nvPr>
            <p:ph type="sldNum" sz="quarter" idx="12"/>
          </p:nvPr>
        </p:nvSpPr>
        <p:spPr>
          <a:xfrm>
            <a:off x="6457950" y="4767264"/>
            <a:ext cx="2057400" cy="273844"/>
          </a:xfrm>
          <a:prstGeom prst="rect">
            <a:avLst/>
          </a:prstGeom>
        </p:spPr>
        <p:txBody>
          <a:bodyPr/>
          <a:lstStyle>
            <a:lvl1pPr>
              <a:defRPr/>
            </a:lvl1pPr>
          </a:lstStyle>
          <a:p>
            <a:pPr>
              <a:defRPr/>
            </a:pPr>
            <a:fld id="{1153A345-6C4E-4268-9420-33E70E77CE67}" type="slidenum">
              <a:rPr lang="zh-CN" altLang="en-US"/>
            </a:fld>
            <a:endParaRPr lang="zh-CN" altLang="en-US"/>
          </a:p>
        </p:txBody>
      </p:sp>
      <p:sp>
        <p:nvSpPr>
          <p:cNvPr id="12" name="Rectangle 4"/>
          <p:cNvSpPr>
            <a:spLocks noChangeArrowheads="1"/>
          </p:cNvSpPr>
          <p:nvPr userDrawn="1"/>
        </p:nvSpPr>
        <p:spPr bwMode="auto">
          <a:xfrm>
            <a:off x="0" y="5114927"/>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w="9525">
            <a:noFill/>
            <a:miter lim="800000"/>
          </a:ln>
        </p:spPr>
        <p:txBody>
          <a:bodyPr wrap="none" anchor="ctr"/>
          <a:lstStyle/>
          <a:p>
            <a:pPr>
              <a:defRPr/>
            </a:pPr>
            <a:endParaRPr lang="zh-CN" altLang="zh-CN" sz="1300" b="1">
              <a:solidFill>
                <a:srgbClr val="000000"/>
              </a:solidFill>
              <a:ea typeface="黑体" panose="02010609060101010101" pitchFamily="49" charset="-122"/>
              <a:sym typeface="Arial" panose="020B0604020202020204" pitchFamily="34" charset="0"/>
            </a:endParaRPr>
          </a:p>
        </p:txBody>
      </p:sp>
      <p:pic>
        <p:nvPicPr>
          <p:cNvPr id="13" name="Picture 3" descr="C:\Users\lenovo\Pictures\图片2.png"/>
          <p:cNvPicPr preferRelativeResize="0">
            <a:picLocks noChangeArrowheads="1"/>
          </p:cNvPicPr>
          <p:nvPr userDrawn="1"/>
        </p:nvPicPr>
        <p:blipFill>
          <a:blip r:embed="rId2" cstate="print"/>
          <a:srcRect r="7828" b="4349"/>
          <a:stretch>
            <a:fillRect/>
          </a:stretch>
        </p:blipFill>
        <p:spPr bwMode="auto">
          <a:xfrm>
            <a:off x="7353300" y="4976814"/>
            <a:ext cx="1803400" cy="175022"/>
          </a:xfrm>
          <a:prstGeom prst="rect">
            <a:avLst/>
          </a:prstGeom>
          <a:noFill/>
          <a:ln w="9525">
            <a:noFill/>
            <a:miter lim="800000"/>
            <a:headEnd/>
            <a:tailEnd/>
          </a:ln>
        </p:spPr>
      </p:pic>
      <p:sp>
        <p:nvSpPr>
          <p:cNvPr id="14" name="矩形 13"/>
          <p:cNvSpPr>
            <a:spLocks noChangeArrowheads="1"/>
          </p:cNvSpPr>
          <p:nvPr userDrawn="1"/>
        </p:nvSpPr>
        <p:spPr bwMode="auto">
          <a:xfrm>
            <a:off x="7610511" y="4969311"/>
            <a:ext cx="1402948" cy="238527"/>
          </a:xfrm>
          <a:prstGeom prst="rect">
            <a:avLst/>
          </a:prstGeom>
          <a:noFill/>
          <a:ln w="9525">
            <a:noFill/>
            <a:miter lim="800000"/>
          </a:ln>
        </p:spPr>
        <p:txBody>
          <a:bodyPr wrap="none">
            <a:spAutoFit/>
          </a:bodyPr>
          <a:lstStyle/>
          <a:p>
            <a:pPr algn="ctr" eaLnBrk="1" hangingPunct="1">
              <a:spcBef>
                <a:spcPts val="100"/>
              </a:spcBef>
              <a:spcAft>
                <a:spcPts val="600"/>
              </a:spcAft>
              <a:defRPr/>
            </a:pPr>
            <a:r>
              <a:rPr lang="zh-CN" altLang="en-US" sz="950" b="1" dirty="0">
                <a:solidFill>
                  <a:schemeClr val="bg1"/>
                </a:solidFill>
                <a:latin typeface="+mn-ea"/>
                <a:ea typeface="+mn-ea"/>
              </a:rPr>
              <a:t>中国石油大港油田公司</a:t>
            </a:r>
            <a:endParaRPr lang="zh-CN" altLang="en-US" sz="950" b="1" dirty="0">
              <a:solidFill>
                <a:schemeClr val="bg1"/>
              </a:solidFill>
              <a:latin typeface="+mn-ea"/>
              <a:ea typeface="+mn-ea"/>
            </a:endParaRPr>
          </a:p>
        </p:txBody>
      </p:sp>
      <p:sp>
        <p:nvSpPr>
          <p:cNvPr id="15" name="Slide Number Placeholder 5"/>
          <p:cNvSpPr txBox="1"/>
          <p:nvPr userDrawn="1"/>
        </p:nvSpPr>
        <p:spPr>
          <a:xfrm>
            <a:off x="68263" y="4887987"/>
            <a:ext cx="2057400" cy="273844"/>
          </a:xfrm>
          <a:prstGeom prst="rect">
            <a:avLst/>
          </a:prstGeom>
        </p:spPr>
        <p:txBody>
          <a:bodyPr vert="horz" wrap="square" lIns="91440" tIns="45720" rIns="91440" bIns="45720" numCol="1" rtlCol="0" anchor="ctr" anchorCtr="0" compatLnSpc="1"/>
          <a:lstStyle>
            <a:lvl1pPr algn="l" rtl="0" eaLnBrk="1" fontAlgn="base" hangingPunct="1">
              <a:spcBef>
                <a:spcPts val="100"/>
              </a:spcBef>
              <a:spcAft>
                <a:spcPts val="600"/>
              </a:spcAft>
              <a:defRPr lang="zh-CN" altLang="en-US" sz="950" b="1" kern="1200">
                <a:solidFill>
                  <a:srgbClr val="000082"/>
                </a:solidFill>
                <a:latin typeface="+mn-ea"/>
                <a:ea typeface="+mn-ea"/>
                <a:cs typeface="+mn-cs"/>
              </a:defRPr>
            </a:lvl1pPr>
          </a:lstStyle>
          <a:p>
            <a:pPr marL="0" marR="0" lvl="0" indent="0" algn="l" defTabSz="914400" rtl="0" eaLnBrk="1" fontAlgn="base" latinLnBrk="0" hangingPunct="1">
              <a:lnSpc>
                <a:spcPct val="100000"/>
              </a:lnSpc>
              <a:spcBef>
                <a:spcPts val="100"/>
              </a:spcBef>
              <a:spcAft>
                <a:spcPts val="600"/>
              </a:spcAft>
              <a:buClrTx/>
              <a:buSzTx/>
              <a:buFontTx/>
              <a:buNone/>
              <a:defRPr/>
            </a:pPr>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第</a:t>
            </a:r>
            <a:fld id="{FD3D492B-4D0B-4D76-89E5-57BA8EB6244A}" type="slidenum">
              <a:rPr kumimoji="0" lang="en-US" altLang="zh-CN" sz="950" b="1" i="0" u="none" strike="noStrike" kern="1200" cap="none" spc="0" normalizeH="0" baseline="0" noProof="0" dirty="0" smtClean="0">
                <a:ln>
                  <a:noFill/>
                </a:ln>
                <a:solidFill>
                  <a:srgbClr val="000082"/>
                </a:solidFill>
                <a:effectLst/>
                <a:uLnTx/>
                <a:uFillTx/>
                <a:latin typeface="+mn-ea"/>
                <a:ea typeface="+mn-ea"/>
                <a:cs typeface="+mn-cs"/>
              </a:rPr>
            </a:fld>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页</a:t>
            </a:r>
            <a:endParaRPr kumimoji="0" lang="zh-CN" altLang="en-US" sz="950" b="1" i="0" u="none" strike="noStrike" kern="1200" cap="none" spc="0" normalizeH="0" baseline="0" noProof="0" dirty="0">
              <a:ln>
                <a:noFill/>
              </a:ln>
              <a:solidFill>
                <a:srgbClr val="000082"/>
              </a:solidFill>
              <a:effectLst/>
              <a:uLnTx/>
              <a:uFillTx/>
              <a:latin typeface="+mn-ea"/>
              <a:ea typeface="+mn-ea"/>
              <a:cs typeface="+mn-cs"/>
            </a:endParaRPr>
          </a:p>
        </p:txBody>
      </p:sp>
      <p:sp>
        <p:nvSpPr>
          <p:cNvPr id="17" name="Rectangle 4"/>
          <p:cNvSpPr>
            <a:spLocks noChangeArrowheads="1"/>
          </p:cNvSpPr>
          <p:nvPr userDrawn="1"/>
        </p:nvSpPr>
        <p:spPr bwMode="auto">
          <a:xfrm>
            <a:off x="152400" y="5229227"/>
            <a:ext cx="9144000" cy="40481"/>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w="9525">
            <a:noFill/>
            <a:miter lim="800000"/>
          </a:ln>
        </p:spPr>
        <p:txBody>
          <a:bodyPr wrap="none" anchor="ctr"/>
          <a:lstStyle/>
          <a:p>
            <a:pPr>
              <a:defRPr/>
            </a:pPr>
            <a:endParaRPr lang="zh-CN" altLang="zh-CN" sz="1300" b="1">
              <a:solidFill>
                <a:srgbClr val="000000"/>
              </a:solidFill>
              <a:ea typeface="黑体" panose="02010609060101010101" pitchFamily="49" charset="-122"/>
              <a:sym typeface="Arial" panose="020B0604020202020204" pitchFamily="34" charset="0"/>
            </a:endParaRPr>
          </a:p>
        </p:txBody>
      </p:sp>
      <p:sp>
        <p:nvSpPr>
          <p:cNvPr id="18" name="Rectangle 4"/>
          <p:cNvSpPr>
            <a:spLocks noChangeArrowheads="1"/>
          </p:cNvSpPr>
          <p:nvPr userDrawn="1"/>
        </p:nvSpPr>
        <p:spPr bwMode="auto">
          <a:xfrm>
            <a:off x="152400" y="694135"/>
            <a:ext cx="9144000" cy="27384"/>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ln>
        </p:spPr>
        <p:txBody>
          <a:bodyPr wrap="none" anchor="ct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sp>
        <p:nvSpPr>
          <p:cNvPr id="19" name="Rectangle 4"/>
          <p:cNvSpPr>
            <a:spLocks noChangeArrowheads="1"/>
          </p:cNvSpPr>
          <p:nvPr userDrawn="1"/>
        </p:nvSpPr>
        <p:spPr bwMode="auto">
          <a:xfrm>
            <a:off x="152400" y="659606"/>
            <a:ext cx="9144000" cy="10716"/>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ln>
        </p:spPr>
        <p:txBody>
          <a:bodyPr wrap="none" anchor="ct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pic>
        <p:nvPicPr>
          <p:cNvPr id="20" name="Picture 3" descr="C:\Users\lenovo\Pictures\图片2.png"/>
          <p:cNvPicPr preferRelativeResize="0">
            <a:picLocks noChangeArrowheads="1"/>
          </p:cNvPicPr>
          <p:nvPr userDrawn="1"/>
        </p:nvPicPr>
        <p:blipFill>
          <a:blip r:embed="rId2" cstate="print"/>
          <a:srcRect r="7828" b="4349"/>
          <a:stretch>
            <a:fillRect/>
          </a:stretch>
        </p:blipFill>
        <p:spPr bwMode="auto">
          <a:xfrm>
            <a:off x="7505700" y="5091114"/>
            <a:ext cx="1803400" cy="175022"/>
          </a:xfrm>
          <a:prstGeom prst="rect">
            <a:avLst/>
          </a:prstGeom>
          <a:noFill/>
          <a:ln w="9525">
            <a:noFill/>
            <a:miter lim="800000"/>
            <a:headEnd/>
            <a:tailEnd/>
          </a:ln>
        </p:spPr>
      </p:pic>
      <p:sp>
        <p:nvSpPr>
          <p:cNvPr id="21" name="矩形 20"/>
          <p:cNvSpPr>
            <a:spLocks noChangeArrowheads="1"/>
          </p:cNvSpPr>
          <p:nvPr userDrawn="1"/>
        </p:nvSpPr>
        <p:spPr bwMode="auto">
          <a:xfrm>
            <a:off x="7762911" y="5083611"/>
            <a:ext cx="1402948" cy="238527"/>
          </a:xfrm>
          <a:prstGeom prst="rect">
            <a:avLst/>
          </a:prstGeom>
          <a:noFill/>
          <a:ln w="9525">
            <a:noFill/>
            <a:miter lim="800000"/>
          </a:ln>
        </p:spPr>
        <p:txBody>
          <a:bodyPr wrap="none">
            <a:spAutoFit/>
          </a:bodyPr>
          <a:lstStyle/>
          <a:p>
            <a:pPr algn="ctr" eaLnBrk="1" hangingPunct="1">
              <a:spcBef>
                <a:spcPts val="100"/>
              </a:spcBef>
              <a:spcAft>
                <a:spcPts val="600"/>
              </a:spcAft>
              <a:defRPr/>
            </a:pPr>
            <a:r>
              <a:rPr lang="zh-CN" altLang="en-US" sz="950" b="1" dirty="0">
                <a:solidFill>
                  <a:schemeClr val="bg1"/>
                </a:solidFill>
                <a:latin typeface="+mn-ea"/>
                <a:ea typeface="+mn-ea"/>
              </a:rPr>
              <a:t>中国石油大港油田公司</a:t>
            </a:r>
            <a:endParaRPr lang="zh-CN" altLang="en-US" sz="950" b="1" dirty="0">
              <a:solidFill>
                <a:schemeClr val="bg1"/>
              </a:solidFill>
              <a:latin typeface="+mn-ea"/>
              <a:ea typeface="+mn-ea"/>
            </a:endParaRPr>
          </a:p>
        </p:txBody>
      </p:sp>
      <p:sp>
        <p:nvSpPr>
          <p:cNvPr id="23" name="Text Placeholder 2"/>
          <p:cNvSpPr>
            <a:spLocks noGrp="1"/>
          </p:cNvSpPr>
          <p:nvPr>
            <p:ph idx="1"/>
          </p:nvPr>
        </p:nvSpPr>
        <p:spPr bwMode="auto">
          <a:xfrm>
            <a:off x="781050" y="1483519"/>
            <a:ext cx="7886700" cy="3263504"/>
          </a:xfrm>
          <a:prstGeom prst="rect">
            <a:avLst/>
          </a:prstGeom>
          <a:noFill/>
          <a:ln w="9525">
            <a:noFill/>
            <a:miter lim="800000"/>
          </a:ln>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en-US" noProof="0" smtClean="0"/>
          </a:p>
        </p:txBody>
      </p:sp>
      <p:sp>
        <p:nvSpPr>
          <p:cNvPr id="24" name="Date Placeholder 3"/>
          <p:cNvSpPr txBox="1"/>
          <p:nvPr userDrawn="1"/>
        </p:nvSpPr>
        <p:spPr>
          <a:xfrm>
            <a:off x="781050" y="4881564"/>
            <a:ext cx="2057400" cy="273844"/>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A045C4C-6FA3-4198-BF9B-4BD3532DF0C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25" name="图片 1" descr="E:\CNPC-VI手册\中国石油VI基础部分\cnpc透明小.gif"/>
          <p:cNvPicPr>
            <a:picLocks noChangeAspect="1" noChangeArrowheads="1"/>
          </p:cNvPicPr>
          <p:nvPr userDrawn="1"/>
        </p:nvPicPr>
        <p:blipFill>
          <a:blip r:embed="rId3" cstate="print"/>
          <a:srcRect r="2750" b="20450"/>
          <a:stretch>
            <a:fillRect/>
          </a:stretch>
        </p:blipFill>
        <p:spPr bwMode="auto">
          <a:xfrm>
            <a:off x="392595" y="232173"/>
            <a:ext cx="576263" cy="401240"/>
          </a:xfrm>
          <a:prstGeom prst="rect">
            <a:avLst/>
          </a:prstGeom>
          <a:noFill/>
          <a:ln w="9525">
            <a:noFill/>
            <a:miter lim="800000"/>
            <a:headEnd/>
            <a:tailEnd/>
          </a:ln>
        </p:spPr>
      </p:pic>
      <p:sp>
        <p:nvSpPr>
          <p:cNvPr id="26" name="Slide Number Placeholder 5"/>
          <p:cNvSpPr txBox="1"/>
          <p:nvPr userDrawn="1"/>
        </p:nvSpPr>
        <p:spPr>
          <a:xfrm>
            <a:off x="220663" y="5002287"/>
            <a:ext cx="2057400" cy="273844"/>
          </a:xfrm>
          <a:prstGeom prst="rect">
            <a:avLst/>
          </a:prstGeom>
        </p:spPr>
        <p:txBody>
          <a:bodyPr vert="horz" wrap="square" lIns="91440" tIns="45720" rIns="91440" bIns="45720" numCol="1" rtlCol="0" anchor="ctr" anchorCtr="0" compatLnSpc="1"/>
          <a:lstStyle>
            <a:lvl1pPr algn="l" rtl="0" eaLnBrk="1" fontAlgn="base" hangingPunct="1">
              <a:spcBef>
                <a:spcPts val="100"/>
              </a:spcBef>
              <a:spcAft>
                <a:spcPts val="600"/>
              </a:spcAft>
              <a:defRPr lang="zh-CN" altLang="en-US" sz="950" b="1" kern="1200">
                <a:solidFill>
                  <a:srgbClr val="000082"/>
                </a:solidFill>
                <a:latin typeface="+mn-ea"/>
                <a:ea typeface="+mn-ea"/>
                <a:cs typeface="+mn-cs"/>
              </a:defRPr>
            </a:lvl1pPr>
          </a:lstStyle>
          <a:p>
            <a:pPr marL="0" marR="0" lvl="0" indent="0" algn="l" defTabSz="914400" rtl="0" eaLnBrk="1" fontAlgn="base" latinLnBrk="0" hangingPunct="1">
              <a:lnSpc>
                <a:spcPct val="100000"/>
              </a:lnSpc>
              <a:spcBef>
                <a:spcPts val="100"/>
              </a:spcBef>
              <a:spcAft>
                <a:spcPts val="600"/>
              </a:spcAft>
              <a:buClrTx/>
              <a:buSzTx/>
              <a:buFontTx/>
              <a:buNone/>
              <a:defRPr/>
            </a:pPr>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第</a:t>
            </a:r>
            <a:fld id="{FD3D492B-4D0B-4D76-89E5-57BA8EB6244A}" type="slidenum">
              <a:rPr kumimoji="0" lang="en-US" altLang="zh-CN" sz="950" b="1" i="0" u="none" strike="noStrike" kern="1200" cap="none" spc="0" normalizeH="0" baseline="0" noProof="0" dirty="0" smtClean="0">
                <a:ln>
                  <a:noFill/>
                </a:ln>
                <a:solidFill>
                  <a:srgbClr val="000082"/>
                </a:solidFill>
                <a:effectLst/>
                <a:uLnTx/>
                <a:uFillTx/>
                <a:latin typeface="+mn-ea"/>
                <a:ea typeface="+mn-ea"/>
                <a:cs typeface="+mn-cs"/>
              </a:rPr>
            </a:fld>
            <a:r>
              <a:rPr kumimoji="0" lang="zh-CN" altLang="en-US" sz="950" b="1" i="0" u="none" strike="noStrike" kern="1200" cap="none" spc="0" normalizeH="0" baseline="0" noProof="0" dirty="0" smtClean="0">
                <a:ln>
                  <a:noFill/>
                </a:ln>
                <a:solidFill>
                  <a:srgbClr val="000082"/>
                </a:solidFill>
                <a:effectLst/>
                <a:uLnTx/>
                <a:uFillTx/>
                <a:latin typeface="+mn-ea"/>
                <a:ea typeface="+mn-ea"/>
                <a:cs typeface="+mn-cs"/>
              </a:rPr>
              <a:t>页</a:t>
            </a:r>
            <a:endParaRPr kumimoji="0" lang="zh-CN" altLang="en-US" sz="950" b="1" i="0" u="none" strike="noStrike" kern="1200" cap="none" spc="0" normalizeH="0" baseline="0" noProof="0" dirty="0">
              <a:ln>
                <a:noFill/>
              </a:ln>
              <a:solidFill>
                <a:srgbClr val="000082"/>
              </a:solidFill>
              <a:effectLst/>
              <a:uLnTx/>
              <a:uFillTx/>
              <a:latin typeface="+mn-ea"/>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3" y="1260872"/>
            <a:ext cx="3887391" cy="617934"/>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3" y="1878806"/>
            <a:ext cx="3887391" cy="2763441"/>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FE4AF462-9706-4584-B0A2-51EB04724179}" type="datetimeFigureOut">
              <a:rPr lang="zh-CN" altLang="en-US"/>
            </a:fld>
            <a:endParaRPr lang="zh-CN" altLang="en-US"/>
          </a:p>
        </p:txBody>
      </p:sp>
      <p:sp>
        <p:nvSpPr>
          <p:cNvPr id="8" name="Footer Placeholder 4"/>
          <p:cNvSpPr>
            <a:spLocks noGrp="1"/>
          </p:cNvSpPr>
          <p:nvPr>
            <p:ph type="ftr" sz="quarter" idx="11"/>
          </p:nvPr>
        </p:nvSpPr>
        <p:spPr>
          <a:xfrm>
            <a:off x="3028950" y="4767264"/>
            <a:ext cx="3086100" cy="273844"/>
          </a:xfrm>
          <a:prstGeom prst="rect">
            <a:avLst/>
          </a:prstGeom>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a:xfrm>
            <a:off x="6457950" y="4767264"/>
            <a:ext cx="2057400" cy="273844"/>
          </a:xfrm>
          <a:prstGeom prst="rect">
            <a:avLst/>
          </a:prstGeom>
        </p:spPr>
        <p:txBody>
          <a:bodyPr/>
          <a:lstStyle>
            <a:lvl1pPr>
              <a:defRPr/>
            </a:lvl1pPr>
          </a:lstStyle>
          <a:p>
            <a:pPr>
              <a:defRPr/>
            </a:pPr>
            <a:fld id="{B26780B6-9D1C-40F2-93B0-12AA2D5C9ABD}"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DF4922BF-F21E-4735-ABD1-9F173DD37FD0}" type="datetimeFigureOut">
              <a:rPr lang="zh-CN" altLang="en-US"/>
            </a:fld>
            <a:endParaRPr lang="zh-CN" altLang="en-US"/>
          </a:p>
        </p:txBody>
      </p:sp>
      <p:sp>
        <p:nvSpPr>
          <p:cNvPr id="4" name="Footer Placeholder 4"/>
          <p:cNvSpPr>
            <a:spLocks noGrp="1"/>
          </p:cNvSpPr>
          <p:nvPr>
            <p:ph type="ftr" sz="quarter" idx="11"/>
          </p:nvPr>
        </p:nvSpPr>
        <p:spPr>
          <a:xfrm>
            <a:off x="3028950" y="4767264"/>
            <a:ext cx="3086100" cy="273844"/>
          </a:xfrm>
          <a:prstGeom prst="rect">
            <a:avLst/>
          </a:prstGeom>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a:xfrm>
            <a:off x="6457950" y="4767264"/>
            <a:ext cx="2057400" cy="273844"/>
          </a:xfrm>
          <a:prstGeom prst="rect">
            <a:avLst/>
          </a:prstGeom>
        </p:spPr>
        <p:txBody>
          <a:bodyPr/>
          <a:lstStyle>
            <a:lvl1pPr>
              <a:defRPr/>
            </a:lvl1pPr>
          </a:lstStyle>
          <a:p>
            <a:pPr>
              <a:defRPr/>
            </a:pPr>
            <a:fld id="{0EFE9F6F-D9D3-40A0-B12F-0ED6A7B848A2}"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E939D2EE-BE08-4914-8014-014EEDF29856}" type="datetimeFigureOut">
              <a:rPr lang="zh-CN" altLang="en-US"/>
            </a:fld>
            <a:endParaRPr lang="zh-CN" altLang="en-US"/>
          </a:p>
        </p:txBody>
      </p:sp>
      <p:sp>
        <p:nvSpPr>
          <p:cNvPr id="3" name="Footer Placeholder 4"/>
          <p:cNvSpPr>
            <a:spLocks noGrp="1"/>
          </p:cNvSpPr>
          <p:nvPr>
            <p:ph type="ftr" sz="quarter" idx="11"/>
          </p:nvPr>
        </p:nvSpPr>
        <p:spPr>
          <a:xfrm>
            <a:off x="3028950" y="4767264"/>
            <a:ext cx="3086100" cy="273844"/>
          </a:xfrm>
          <a:prstGeom prst="rect">
            <a:avLst/>
          </a:prstGeom>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a:xfrm>
            <a:off x="6457950" y="4767264"/>
            <a:ext cx="2057400" cy="273844"/>
          </a:xfrm>
          <a:prstGeom prst="rect">
            <a:avLst/>
          </a:prstGeom>
        </p:spPr>
        <p:txBody>
          <a:bodyPr/>
          <a:lstStyle>
            <a:lvl1pPr>
              <a:defRPr/>
            </a:lvl1pPr>
          </a:lstStyle>
          <a:p>
            <a:pPr>
              <a:defRPr/>
            </a:pPr>
            <a:fld id="{59EB1AF4-1FF8-4E42-BD89-EB8FD4AC2783}"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70"/>
            <a:ext cx="4629150" cy="3655219"/>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1"/>
            <a:ext cx="2949178" cy="2858691"/>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CCD33F7B-49E9-4F1C-B74C-7DA6C5F885A5}" type="datetimeFigureOut">
              <a:rPr lang="zh-CN" altLang="en-US"/>
            </a:fld>
            <a:endParaRPr lang="zh-CN" altLang="en-US"/>
          </a:p>
        </p:txBody>
      </p:sp>
      <p:sp>
        <p:nvSpPr>
          <p:cNvPr id="6" name="Footer Placeholder 4"/>
          <p:cNvSpPr>
            <a:spLocks noGrp="1"/>
          </p:cNvSpPr>
          <p:nvPr>
            <p:ph type="ftr" sz="quarter" idx="11"/>
          </p:nvPr>
        </p:nvSpPr>
        <p:spPr>
          <a:xfrm>
            <a:off x="3028950" y="4767264"/>
            <a:ext cx="3086100" cy="273844"/>
          </a:xfrm>
          <a:prstGeom prst="rect">
            <a:avLst/>
          </a:prstGeom>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a:xfrm>
            <a:off x="6457950" y="4767264"/>
            <a:ext cx="2057400" cy="273844"/>
          </a:xfrm>
          <a:prstGeom prst="rect">
            <a:avLst/>
          </a:prstGeom>
        </p:spPr>
        <p:txBody>
          <a:bodyPr/>
          <a:lstStyle>
            <a:lvl1pPr>
              <a:defRPr/>
            </a:lvl1pPr>
          </a:lstStyle>
          <a:p>
            <a:pPr>
              <a:defRPr/>
            </a:pPr>
            <a:fld id="{CFB5C313-63F8-404D-A144-D9E98C782B15}"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2.png"/><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E:\CNPC-VI手册\中国石油VI基础部分\cnpc透明小.gif"/>
          <p:cNvPicPr>
            <a:picLocks noChangeAspect="1" noChangeArrowheads="1"/>
          </p:cNvPicPr>
          <p:nvPr userDrawn="1"/>
        </p:nvPicPr>
        <p:blipFill>
          <a:blip r:embed="rId26" cstate="print"/>
          <a:srcRect r="2750" b="20450"/>
          <a:stretch>
            <a:fillRect/>
          </a:stretch>
        </p:blipFill>
        <p:spPr bwMode="auto">
          <a:xfrm>
            <a:off x="240192" y="117873"/>
            <a:ext cx="576263" cy="401240"/>
          </a:xfrm>
          <a:prstGeom prst="rect">
            <a:avLst/>
          </a:prstGeom>
          <a:noFill/>
          <a:ln w="9525">
            <a:noFill/>
            <a:miter lim="800000"/>
            <a:headEnd/>
            <a:tailEnd/>
          </a:ln>
        </p:spPr>
      </p:pic>
      <p:grpSp>
        <p:nvGrpSpPr>
          <p:cNvPr id="9" name="组合 8"/>
          <p:cNvGrpSpPr/>
          <p:nvPr userDrawn="1"/>
        </p:nvGrpSpPr>
        <p:grpSpPr>
          <a:xfrm>
            <a:off x="-386715" y="-464185"/>
            <a:ext cx="9992360" cy="5689600"/>
            <a:chOff x="-609" y="-731"/>
            <a:chExt cx="15736" cy="8960"/>
          </a:xfrm>
        </p:grpSpPr>
        <p:sp>
          <p:nvSpPr>
            <p:cNvPr id="4" name="文本框 3"/>
            <p:cNvSpPr txBox="1"/>
            <p:nvPr userDrawn="1"/>
          </p:nvSpPr>
          <p:spPr>
            <a:xfrm rot="21060000">
              <a:off x="-609" y="-731"/>
              <a:ext cx="14300" cy="1307"/>
            </a:xfrm>
            <a:prstGeom prst="rect">
              <a:avLst/>
            </a:prstGeom>
            <a:noFill/>
          </p:spPr>
          <p:txBody>
            <a:bodyPr wrap="square" rtlCol="0">
              <a:spAutoFit/>
            </a:bodyPr>
            <a:p>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ddfightliu@hotmail.com </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整理</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Petrel2023</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培训资料</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 2024-05-26 </a:t>
              </a:r>
              <a:endPar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endParaRPr>
            </a:p>
            <a:p>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仅供内部培训使用</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  </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不可用于任何商业行为</a:t>
              </a:r>
              <a:endPar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endParaRPr>
            </a:p>
          </p:txBody>
        </p:sp>
        <p:sp>
          <p:nvSpPr>
            <p:cNvPr id="5" name="文本框 4"/>
            <p:cNvSpPr txBox="1"/>
            <p:nvPr userDrawn="1"/>
          </p:nvSpPr>
          <p:spPr>
            <a:xfrm rot="21060000">
              <a:off x="-229" y="1128"/>
              <a:ext cx="14300" cy="1307"/>
            </a:xfrm>
            <a:prstGeom prst="rect">
              <a:avLst/>
            </a:prstGeom>
            <a:noFill/>
          </p:spPr>
          <p:txBody>
            <a:bodyPr wrap="square" rtlCol="0">
              <a:spAutoFit/>
            </a:bodyPr>
            <a:p>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ddfightliu@hotmail.com </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整理</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Petrel2023</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培训资料</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 2024-05-26 </a:t>
              </a:r>
              <a:endPar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endParaRPr>
            </a:p>
            <a:p>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仅供内部培训使用</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  </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不可用于任何商业行为</a:t>
              </a:r>
              <a:endPar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endParaRPr>
            </a:p>
          </p:txBody>
        </p:sp>
        <p:sp>
          <p:nvSpPr>
            <p:cNvPr id="6" name="文本框 5"/>
            <p:cNvSpPr txBox="1"/>
            <p:nvPr userDrawn="1"/>
          </p:nvSpPr>
          <p:spPr>
            <a:xfrm rot="21060000">
              <a:off x="-229" y="3396"/>
              <a:ext cx="14300" cy="1307"/>
            </a:xfrm>
            <a:prstGeom prst="rect">
              <a:avLst/>
            </a:prstGeom>
            <a:noFill/>
          </p:spPr>
          <p:txBody>
            <a:bodyPr wrap="square" rtlCol="0">
              <a:spAutoFit/>
            </a:bodyPr>
            <a:p>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ddfightliu@hotmail.com </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整理</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Petrel2023</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培训资料</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 2024-05-26 </a:t>
              </a:r>
              <a:endPar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endParaRPr>
            </a:p>
            <a:p>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仅供内部培训使用</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  </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不可用于任何商业行为</a:t>
              </a:r>
              <a:endPar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endParaRPr>
            </a:p>
          </p:txBody>
        </p:sp>
        <p:sp>
          <p:nvSpPr>
            <p:cNvPr id="7" name="文本框 6"/>
            <p:cNvSpPr txBox="1"/>
            <p:nvPr userDrawn="1"/>
          </p:nvSpPr>
          <p:spPr>
            <a:xfrm rot="21060000">
              <a:off x="9" y="5252"/>
              <a:ext cx="15118" cy="1307"/>
            </a:xfrm>
            <a:prstGeom prst="rect">
              <a:avLst/>
            </a:prstGeom>
            <a:noFill/>
          </p:spPr>
          <p:txBody>
            <a:bodyPr wrap="square" rtlCol="0">
              <a:spAutoFit/>
            </a:bodyPr>
            <a:p>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ddfightliu@hotmail.com </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整理</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Petrel2023</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培训资料</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 2024-05-26 </a:t>
              </a:r>
              <a:endPar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endParaRPr>
            </a:p>
            <a:p>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仅供内部培训使用</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  </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不可用于任何商业行为</a:t>
              </a:r>
              <a:endPar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endParaRPr>
            </a:p>
          </p:txBody>
        </p:sp>
        <p:sp>
          <p:nvSpPr>
            <p:cNvPr id="8" name="文本框 7"/>
            <p:cNvSpPr txBox="1"/>
            <p:nvPr userDrawn="1"/>
          </p:nvSpPr>
          <p:spPr>
            <a:xfrm rot="21060000">
              <a:off x="822" y="6923"/>
              <a:ext cx="14300" cy="1307"/>
            </a:xfrm>
            <a:prstGeom prst="rect">
              <a:avLst/>
            </a:prstGeom>
            <a:noFill/>
          </p:spPr>
          <p:txBody>
            <a:bodyPr wrap="square" rtlCol="0">
              <a:spAutoFit/>
            </a:bodyPr>
            <a:p>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ddfightliu@hotmail.com </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整理</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Petrel2023</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培训资料</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 2024-05-26 </a:t>
              </a:r>
              <a:endPar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endParaRPr>
            </a:p>
            <a:p>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仅供内部培训使用</a:t>
              </a:r>
              <a:r>
                <a:rPr lang="en-US" altLang="zh-CN"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  </a:t>
              </a:r>
              <a:r>
                <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rPr>
                <a:t>不可用于任何商业行为</a:t>
              </a:r>
              <a:endParaRPr lang="zh-CN" altLang="en-US" sz="2400">
                <a:solidFill>
                  <a:schemeClr val="accent5">
                    <a:lumMod val="20000"/>
                    <a:lumOff val="80000"/>
                  </a:schemeClr>
                </a:solidFill>
                <a:latin typeface="方正大黑简体" panose="03000509000000000000" pitchFamily="2" charset="-122"/>
                <a:ea typeface="方正大黑简体" panose="03000509000000000000" pitchFamily="2" charset="-122"/>
                <a:cs typeface="方正大黑简体" panose="03000509000000000000" pitchFamily="2" charset="-12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iming>
    <p:tnLst>
      <p:par>
        <p:cTn id="1" dur="indefinite" restart="never" nodeType="tmRoot"/>
      </p:par>
    </p:tnLst>
  </p:timing>
  <p:txStyles>
    <p:titleStyle>
      <a:lvl1pPr algn="l" rtl="0" eaLnBrk="0" fontAlgn="base" hangingPunct="0">
        <a:lnSpc>
          <a:spcPct val="90000"/>
        </a:lnSpc>
        <a:spcBef>
          <a:spcPct val="0"/>
        </a:spcBef>
        <a:spcAft>
          <a:spcPct val="0"/>
        </a:spcAft>
        <a:defRPr sz="2800" kern="1200">
          <a:solidFill>
            <a:schemeClr val="tx1"/>
          </a:solidFill>
          <a:latin typeface="+mj-lt"/>
          <a:ea typeface="+mj-ea"/>
          <a:cs typeface="+mj-cs"/>
        </a:defRPr>
      </a:lvl1pPr>
      <a:lvl2pPr algn="l" rtl="0" eaLnBrk="0" fontAlgn="base" hangingPunct="0">
        <a:lnSpc>
          <a:spcPct val="90000"/>
        </a:lnSpc>
        <a:spcBef>
          <a:spcPct val="0"/>
        </a:spcBef>
        <a:spcAft>
          <a:spcPct val="0"/>
        </a:spcAft>
        <a:defRPr sz="28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28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28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28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00.png"/><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image" Target="../media/image297.png"/></Relationships>
</file>

<file path=ppt/slides/_rels/slide101.xml.rels><?xml version="1.0" encoding="UTF-8" standalone="yes"?>
<Relationships xmlns="http://schemas.openxmlformats.org/package/2006/relationships"><Relationship Id="rId9" Type="http://schemas.openxmlformats.org/officeDocument/2006/relationships/image" Target="../media/image309.png"/><Relationship Id="rId8" Type="http://schemas.openxmlformats.org/officeDocument/2006/relationships/image" Target="../media/image308.png"/><Relationship Id="rId7" Type="http://schemas.openxmlformats.org/officeDocument/2006/relationships/image" Target="../media/image307.png"/><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 Id="rId3" Type="http://schemas.openxmlformats.org/officeDocument/2006/relationships/image" Target="../media/image303.png"/><Relationship Id="rId2" Type="http://schemas.openxmlformats.org/officeDocument/2006/relationships/image" Target="../media/image302.png"/><Relationship Id="rId10" Type="http://schemas.openxmlformats.org/officeDocument/2006/relationships/slideLayout" Target="../slideLayouts/slideLayout8.xml"/><Relationship Id="rId1" Type="http://schemas.openxmlformats.org/officeDocument/2006/relationships/image" Target="../media/image301.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11.png"/><Relationship Id="rId1" Type="http://schemas.openxmlformats.org/officeDocument/2006/relationships/image" Target="../media/image310.png"/></Relationships>
</file>

<file path=ppt/slides/_rels/slide10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15.png"/><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image" Target="../media/image312.png"/></Relationships>
</file>

<file path=ppt/slides/_rels/slide104.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image" Target="../media/image316.png"/></Relationships>
</file>

<file path=ppt/slides/_rels/slide105.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25.png"/><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image" Target="../media/image322.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26.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image" Target="../media/image327.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30.png"/></Relationships>
</file>

<file path=ppt/slides/_rels/slide109.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337.png"/><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png"/><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image" Target="../media/image33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7.png"/><Relationship Id="rId1" Type="http://schemas.openxmlformats.org/officeDocument/2006/relationships/image" Target="../media/image338.png"/></Relationships>
</file>

<file path=ppt/slides/_rels/slide11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image" Target="../media/image339.png"/></Relationships>
</file>

<file path=ppt/slides/_rels/slide11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48.png"/><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image" Target="../media/image345.pn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image" Target="../media/image349.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53.png"/><Relationship Id="rId1" Type="http://schemas.openxmlformats.org/officeDocument/2006/relationships/image" Target="../media/image352.png"/></Relationships>
</file>

<file path=ppt/slides/_rels/slide11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image" Target="../media/image354.png"/></Relationships>
</file>

<file path=ppt/slides/_rels/slide11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image" Target="../media/image357.png"/></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image" Target="../media/image360.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64.png"/><Relationship Id="rId1" Type="http://schemas.openxmlformats.org/officeDocument/2006/relationships/image" Target="../media/image363.png"/></Relationships>
</file>

<file path=ppt/slides/_rels/slide119.xml.rels><?xml version="1.0" encoding="UTF-8" standalone="yes"?>
<Relationships xmlns="http://schemas.openxmlformats.org/package/2006/relationships"><Relationship Id="rId9" Type="http://schemas.openxmlformats.org/officeDocument/2006/relationships/image" Target="../media/image373.png"/><Relationship Id="rId8" Type="http://schemas.openxmlformats.org/officeDocument/2006/relationships/image" Target="../media/image372.png"/><Relationship Id="rId7" Type="http://schemas.openxmlformats.org/officeDocument/2006/relationships/image" Target="../media/image371.png"/><Relationship Id="rId6" Type="http://schemas.openxmlformats.org/officeDocument/2006/relationships/image" Target="../media/image370.png"/><Relationship Id="rId5" Type="http://schemas.openxmlformats.org/officeDocument/2006/relationships/image" Target="../media/image369.png"/><Relationship Id="rId4" Type="http://schemas.openxmlformats.org/officeDocument/2006/relationships/image" Target="../media/image368.png"/><Relationship Id="rId3" Type="http://schemas.openxmlformats.org/officeDocument/2006/relationships/image" Target="../media/image367.png"/><Relationship Id="rId2" Type="http://schemas.openxmlformats.org/officeDocument/2006/relationships/image" Target="../media/image366.png"/><Relationship Id="rId10" Type="http://schemas.openxmlformats.org/officeDocument/2006/relationships/slideLayout" Target="../slideLayouts/slideLayout8.xml"/><Relationship Id="rId1" Type="http://schemas.openxmlformats.org/officeDocument/2006/relationships/image" Target="../media/image365.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image" Target="../media/image7.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74.png"/></Relationships>
</file>

<file path=ppt/slides/_rels/slide12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379.png"/><Relationship Id="rId4" Type="http://schemas.openxmlformats.org/officeDocument/2006/relationships/image" Target="../media/image378.png"/><Relationship Id="rId3" Type="http://schemas.openxmlformats.org/officeDocument/2006/relationships/image" Target="../media/image377.png"/><Relationship Id="rId2" Type="http://schemas.openxmlformats.org/officeDocument/2006/relationships/image" Target="../media/image376.png"/><Relationship Id="rId1" Type="http://schemas.openxmlformats.org/officeDocument/2006/relationships/image" Target="../media/image375.png"/></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image" Target="../media/image380.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78.png"/><Relationship Id="rId1" Type="http://schemas.openxmlformats.org/officeDocument/2006/relationships/image" Target="../media/image383.png"/></Relationships>
</file>

<file path=ppt/slides/_rels/slide12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86.png"/><Relationship Id="rId2" Type="http://schemas.openxmlformats.org/officeDocument/2006/relationships/image" Target="../media/image385.png"/><Relationship Id="rId1" Type="http://schemas.openxmlformats.org/officeDocument/2006/relationships/image" Target="../media/image384.png"/></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image" Target="../media/image387.png"/></Relationships>
</file>

<file path=ppt/slides/_rels/slide126.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394.png"/><Relationship Id="rId4" Type="http://schemas.openxmlformats.org/officeDocument/2006/relationships/image" Target="../media/image393.png"/><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image" Target="../media/image390.png"/></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image" Target="../media/image395.png"/></Relationships>
</file>

<file path=ppt/slides/_rels/slide12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402.png"/><Relationship Id="rId4" Type="http://schemas.openxmlformats.org/officeDocument/2006/relationships/image" Target="../media/image401.png"/><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image" Target="../media/image398.png"/></Relationships>
</file>

<file path=ppt/slides/_rels/slide129.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406.png"/><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image" Target="../media/image40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130.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411.png"/><Relationship Id="rId4" Type="http://schemas.openxmlformats.org/officeDocument/2006/relationships/image" Target="../media/image410.png"/><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image" Target="../media/image407.png"/></Relationships>
</file>

<file path=ppt/slides/_rels/slide131.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418.png"/><Relationship Id="rId6" Type="http://schemas.openxmlformats.org/officeDocument/2006/relationships/image" Target="../media/image417.png"/><Relationship Id="rId5" Type="http://schemas.openxmlformats.org/officeDocument/2006/relationships/image" Target="../media/image416.png"/><Relationship Id="rId4" Type="http://schemas.openxmlformats.org/officeDocument/2006/relationships/image" Target="../media/image415.png"/><Relationship Id="rId3" Type="http://schemas.openxmlformats.org/officeDocument/2006/relationships/image" Target="../media/image414.png"/><Relationship Id="rId2" Type="http://schemas.openxmlformats.org/officeDocument/2006/relationships/image" Target="../media/image413.png"/><Relationship Id="rId1" Type="http://schemas.openxmlformats.org/officeDocument/2006/relationships/image" Target="../media/image4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8.xml"/><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image" Target="../media/image6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6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image" Target="../media/image71.png"/><Relationship Id="rId1" Type="http://schemas.openxmlformats.org/officeDocument/2006/relationships/image" Target="../media/image70.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3.png"/><Relationship Id="rId1" Type="http://schemas.openxmlformats.org/officeDocument/2006/relationships/image" Target="../media/image8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8.jpeg"/><Relationship Id="rId4" Type="http://schemas.openxmlformats.org/officeDocument/2006/relationships/image" Target="../media/image87.jpeg"/><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image" Target="../media/image84.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9.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image" Target="../media/image106.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0.jpeg"/><Relationship Id="rId1" Type="http://schemas.openxmlformats.org/officeDocument/2006/relationships/image" Target="../media/image109.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3.jpeg"/><Relationship Id="rId1" Type="http://schemas.openxmlformats.org/officeDocument/2006/relationships/image" Target="../media/image112.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jpeg"/><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image" Target="../media/image114.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1.jpeg"/><Relationship Id="rId1" Type="http://schemas.openxmlformats.org/officeDocument/2006/relationships/image" Target="../media/image120.jpe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122.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26.jpeg"/><Relationship Id="rId1" Type="http://schemas.openxmlformats.org/officeDocument/2006/relationships/image" Target="../media/image125.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28.png"/><Relationship Id="rId1" Type="http://schemas.openxmlformats.org/officeDocument/2006/relationships/image" Target="../media/image127.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image" Target="../media/image129.jpe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image" Target="../media/image132.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36.jpeg"/><Relationship Id="rId1" Type="http://schemas.openxmlformats.org/officeDocument/2006/relationships/image" Target="../media/image135.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7.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39.jpeg"/><Relationship Id="rId1" Type="http://schemas.openxmlformats.org/officeDocument/2006/relationships/image" Target="../media/image138.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44.png"/><Relationship Id="rId4" Type="http://schemas.openxmlformats.org/officeDocument/2006/relationships/image" Target="../media/image143.png"/><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44.png"/><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4.jpeg"/><Relationship Id="rId1" Type="http://schemas.openxmlformats.org/officeDocument/2006/relationships/image" Target="../media/image153.jpeg"/></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59.png"/><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67.pn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67.xml.rels><?xml version="1.0" encoding="UTF-8" standalone="yes"?>
<Relationships xmlns="http://schemas.openxmlformats.org/package/2006/relationships"><Relationship Id="rId9" Type="http://schemas.openxmlformats.org/officeDocument/2006/relationships/image" Target="../media/image176.png"/><Relationship Id="rId8" Type="http://schemas.openxmlformats.org/officeDocument/2006/relationships/image" Target="../media/image175.png"/><Relationship Id="rId7" Type="http://schemas.openxmlformats.org/officeDocument/2006/relationships/image" Target="../media/image174.png"/><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3" Type="http://schemas.openxmlformats.org/officeDocument/2006/relationships/image" Target="../media/image170.png"/><Relationship Id="rId2" Type="http://schemas.openxmlformats.org/officeDocument/2006/relationships/image" Target="../media/image169.png"/><Relationship Id="rId10" Type="http://schemas.openxmlformats.org/officeDocument/2006/relationships/slideLayout" Target="../slideLayouts/slideLayout8.xml"/><Relationship Id="rId1" Type="http://schemas.openxmlformats.org/officeDocument/2006/relationships/image" Target="../media/image168.png"/></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73.png"/><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89.png"/><Relationship Id="rId4" Type="http://schemas.openxmlformats.org/officeDocument/2006/relationships/image" Target="../media/image188.png"/><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image" Target="../media/image185.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image" Target="../media/image19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97.png"/><Relationship Id="rId1" Type="http://schemas.openxmlformats.org/officeDocument/2006/relationships/image" Target="../media/image196.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98.png"/><Relationship Id="rId1" Type="http://schemas.openxmlformats.org/officeDocument/2006/relationships/image" Target="../media/image190.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image" Target="../media/image199.png"/></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07.png"/><Relationship Id="rId1" Type="http://schemas.openxmlformats.org/officeDocument/2006/relationships/image" Target="../media/image206.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09.png"/><Relationship Id="rId1" Type="http://schemas.openxmlformats.org/officeDocument/2006/relationships/image" Target="../media/image2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13.png"/><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image" Target="../media/image210.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image" Target="../media/image214.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20.png"/><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image" Target="../media/image217.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24.png"/><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image" Target="../media/image221.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28.png"/><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image" Target="../media/image225.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32.png"/><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image" Target="../media/image229.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image" Target="../media/image233.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image" Target="../media/image236.png"/></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42.png"/><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image" Target="../media/image239.png"/></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247.png"/><Relationship Id="rId4" Type="http://schemas.openxmlformats.org/officeDocument/2006/relationships/image" Target="../media/image246.png"/><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image" Target="../media/image24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image" Target="../media/image248.png"/></Relationships>
</file>

<file path=ppt/slides/_rels/slide9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255.png"/><Relationship Id="rId4" Type="http://schemas.openxmlformats.org/officeDocument/2006/relationships/image" Target="../media/image254.png"/><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image" Target="../media/image251.png"/></Relationships>
</file>

<file path=ppt/slides/_rels/slide92.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image" Target="../media/image256.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55.png"/><Relationship Id="rId2" Type="http://schemas.openxmlformats.org/officeDocument/2006/relationships/image" Target="../media/image229.png"/><Relationship Id="rId1" Type="http://schemas.openxmlformats.org/officeDocument/2006/relationships/image" Target="../media/image262.png"/></Relationships>
</file>

<file path=ppt/slides/_rels/slide94.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 Id="rId3" Type="http://schemas.openxmlformats.org/officeDocument/2006/relationships/image" Target="../media/image264.png"/><Relationship Id="rId2" Type="http://schemas.openxmlformats.org/officeDocument/2006/relationships/image" Target="../media/image257.png"/><Relationship Id="rId1" Type="http://schemas.openxmlformats.org/officeDocument/2006/relationships/image" Target="../media/image263.png"/></Relationships>
</file>

<file path=ppt/slides/_rels/slide95.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275.png"/><Relationship Id="rId7" Type="http://schemas.openxmlformats.org/officeDocument/2006/relationships/image" Target="../media/image274.png"/><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image" Target="../media/image268.png"/></Relationships>
</file>

<file path=ppt/slides/_rels/slide96.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280.png"/><Relationship Id="rId4" Type="http://schemas.openxmlformats.org/officeDocument/2006/relationships/image" Target="../media/image279.png"/><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image" Target="../media/image276.png"/></Relationships>
</file>

<file path=ppt/slides/_rels/slide97.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84.png"/><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image" Target="../media/image281.png"/></Relationships>
</file>

<file path=ppt/slides/_rels/slide98.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8.xml"/><Relationship Id="rId5" Type="http://schemas.openxmlformats.org/officeDocument/2006/relationships/image" Target="../media/image289.png"/><Relationship Id="rId4" Type="http://schemas.openxmlformats.org/officeDocument/2006/relationships/image" Target="../media/image288.png"/><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image" Target="../media/image285.png"/></Relationships>
</file>

<file path=ppt/slides/_rels/slide99.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296.png"/><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image" Target="../media/image2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2580" y="818515"/>
            <a:ext cx="3559810" cy="1814830"/>
          </a:xfrm>
          <a:prstGeom prst="rect">
            <a:avLst/>
          </a:prstGeom>
          <a:noFill/>
        </p:spPr>
        <p:txBody>
          <a:bodyPr wrap="square" rtlCol="0">
            <a:spAutoFit/>
          </a:bodyPr>
          <a:p>
            <a:pPr>
              <a:lnSpc>
                <a:spcPct val="150000"/>
              </a:lnSpc>
            </a:pPr>
            <a:r>
              <a:rPr lang="en-US" altLang="zh-CN" sz="1600">
                <a:latin typeface="方正大黑简体" panose="03000509000000000000" pitchFamily="2" charset="-122"/>
                <a:ea typeface="方正大黑简体" panose="03000509000000000000" pitchFamily="2" charset="-122"/>
                <a:cs typeface="方正大黑简体" panose="03000509000000000000" pitchFamily="2" charset="-122"/>
              </a:rPr>
              <a:t>1</a:t>
            </a:r>
            <a:r>
              <a:rPr lang="zh-CN" altLang="en-US" sz="1600">
                <a:latin typeface="方正大黑简体" panose="03000509000000000000" pitchFamily="2" charset="-122"/>
                <a:ea typeface="方正大黑简体" panose="03000509000000000000" pitchFamily="2" charset="-122"/>
                <a:cs typeface="方正大黑简体" panose="03000509000000000000" pitchFamily="2" charset="-122"/>
              </a:rPr>
              <a:t>、筛选工具的用法</a:t>
            </a:r>
            <a:endParaRPr lang="zh-CN" altLang="en-US" sz="1600">
              <a:latin typeface="方正大黑简体" panose="03000509000000000000" pitchFamily="2" charset="-122"/>
              <a:ea typeface="方正大黑简体" panose="03000509000000000000" pitchFamily="2" charset="-122"/>
              <a:cs typeface="方正大黑简体" panose="03000509000000000000" pitchFamily="2" charset="-122"/>
            </a:endParaRPr>
          </a:p>
          <a:p>
            <a:pPr>
              <a:lnSpc>
                <a:spcPct val="150000"/>
              </a:lnSpc>
            </a:pPr>
            <a:r>
              <a:rPr lang="en-US" altLang="zh-CN" sz="1600">
                <a:latin typeface="方正大黑简体" panose="03000509000000000000" pitchFamily="2" charset="-122"/>
                <a:ea typeface="方正大黑简体" panose="03000509000000000000" pitchFamily="2" charset="-122"/>
                <a:cs typeface="方正大黑简体" panose="03000509000000000000" pitchFamily="2" charset="-122"/>
              </a:rPr>
              <a:t>2</a:t>
            </a:r>
            <a:r>
              <a:rPr lang="zh-CN" altLang="en-US" sz="1600">
                <a:latin typeface="方正大黑简体" panose="03000509000000000000" pitchFamily="2" charset="-122"/>
                <a:ea typeface="方正大黑简体" panose="03000509000000000000" pitchFamily="2" charset="-122"/>
                <a:cs typeface="方正大黑简体" panose="03000509000000000000" pitchFamily="2" charset="-122"/>
              </a:rPr>
              <a:t>、解释抽稀：  https://www.slb-sis.com.cn/html/case/Petrelcaozuojiqiao2015/2019/0821/1118.html</a:t>
            </a:r>
            <a:endParaRPr lang="zh-CN" altLang="en-US" sz="1600">
              <a:latin typeface="方正大黑简体" panose="03000509000000000000" pitchFamily="2" charset="-122"/>
              <a:ea typeface="方正大黑简体" panose="03000509000000000000" pitchFamily="2" charset="-122"/>
              <a:cs typeface="方正大黑简体" panose="03000509000000000000" pitchFamily="2" charset="-122"/>
            </a:endParaRPr>
          </a:p>
          <a:p>
            <a:endParaRPr lang="zh-CN" altLang="en-US" sz="1600">
              <a:latin typeface="方正大黑简体" panose="03000509000000000000" pitchFamily="2" charset="-122"/>
              <a:ea typeface="方正大黑简体" panose="03000509000000000000" pitchFamily="2" charset="-122"/>
              <a:cs typeface="方正大黑简体" panose="03000509000000000000" pitchFamily="2" charset="-122"/>
            </a:endParaRPr>
          </a:p>
        </p:txBody>
      </p:sp>
      <p:grpSp>
        <p:nvGrpSpPr>
          <p:cNvPr id="6" name="组合 5"/>
          <p:cNvGrpSpPr/>
          <p:nvPr/>
        </p:nvGrpSpPr>
        <p:grpSpPr>
          <a:xfrm>
            <a:off x="3947795" y="861695"/>
            <a:ext cx="4927600" cy="2819400"/>
            <a:chOff x="3547" y="1480"/>
            <a:chExt cx="10687" cy="6115"/>
          </a:xfrm>
        </p:grpSpPr>
        <p:pic>
          <p:nvPicPr>
            <p:cNvPr id="5" name="图片 4"/>
            <p:cNvPicPr>
              <a:picLocks noChangeAspect="1"/>
            </p:cNvPicPr>
            <p:nvPr/>
          </p:nvPicPr>
          <p:blipFill>
            <a:blip r:embed="rId1"/>
            <a:stretch>
              <a:fillRect/>
            </a:stretch>
          </p:blipFill>
          <p:spPr>
            <a:xfrm>
              <a:off x="3754" y="2323"/>
              <a:ext cx="10480" cy="5272"/>
            </a:xfrm>
            <a:prstGeom prst="rect">
              <a:avLst/>
            </a:prstGeom>
          </p:spPr>
        </p:pic>
        <p:sp>
          <p:nvSpPr>
            <p:cNvPr id="24" name="文本框 23"/>
            <p:cNvSpPr txBox="1"/>
            <p:nvPr/>
          </p:nvSpPr>
          <p:spPr>
            <a:xfrm>
              <a:off x="3547" y="1480"/>
              <a:ext cx="7014" cy="665"/>
            </a:xfrm>
            <a:prstGeom prst="rect">
              <a:avLst/>
            </a:prstGeom>
            <a:noFill/>
          </p:spPr>
          <p:txBody>
            <a:bodyPr wrap="square" rtlCol="0" anchor="t">
              <a:spAutoFit/>
            </a:bodyPr>
            <a:p>
              <a:pPr algn="l"/>
              <a:r>
                <a:rPr lang="zh-CN" altLang="en-US" sz="1400">
                  <a:solidFill>
                    <a:srgbClr val="002060"/>
                  </a:solidFill>
                  <a:latin typeface="方正大黑简体" panose="03000509000000000000" pitchFamily="2" charset="-122"/>
                  <a:ea typeface="方正大黑简体" panose="03000509000000000000" pitchFamily="2" charset="-122"/>
                </a:rPr>
                <a:t>井筛选工具</a:t>
              </a:r>
              <a:endParaRPr lang="zh-CN" altLang="en-US" sz="1400">
                <a:solidFill>
                  <a:srgbClr val="002060"/>
                </a:solidFill>
                <a:latin typeface="方正大黑简体" panose="03000509000000000000" pitchFamily="2" charset="-122"/>
                <a:ea typeface="方正大黑简体" panose="03000509000000000000" pitchFamily="2" charset="-122"/>
              </a:endParaRPr>
            </a:p>
          </p:txBody>
        </p:sp>
      </p:grpSp>
      <p:sp>
        <p:nvSpPr>
          <p:cNvPr id="13" name="文本框 12"/>
          <p:cNvSpPr txBox="1"/>
          <p:nvPr/>
        </p:nvSpPr>
        <p:spPr>
          <a:xfrm>
            <a:off x="410210" y="3165475"/>
            <a:ext cx="3105150" cy="922020"/>
          </a:xfrm>
          <a:prstGeom prst="rect">
            <a:avLst/>
          </a:prstGeom>
          <a:noFill/>
        </p:spPr>
        <p:txBody>
          <a:bodyPr wrap="square" rtlCol="0" anchor="t">
            <a:spAutoFit/>
          </a:bodyPr>
          <a:p>
            <a:pPr algn="l">
              <a:lnSpc>
                <a:spcPct val="150000"/>
              </a:lnSpc>
            </a:pPr>
            <a:r>
              <a:rPr lang="en-US" altLang="zh-CN">
                <a:solidFill>
                  <a:srgbClr val="FF0000"/>
                </a:solidFill>
                <a:latin typeface="方正大黑简体" panose="03000509000000000000" pitchFamily="2" charset="-122"/>
                <a:ea typeface="方正大黑简体" panose="03000509000000000000" pitchFamily="2" charset="-122"/>
                <a:sym typeface="+mn-ea"/>
              </a:rPr>
              <a:t>1</a:t>
            </a:r>
            <a:r>
              <a:rPr lang="zh-CN" altLang="en-US">
                <a:solidFill>
                  <a:srgbClr val="FF0000"/>
                </a:solidFill>
                <a:latin typeface="方正大黑简体" panose="03000509000000000000" pitchFamily="2" charset="-122"/>
                <a:ea typeface="方正大黑简体" panose="03000509000000000000" pitchFamily="2" charset="-122"/>
                <a:sym typeface="+mn-ea"/>
              </a:rPr>
              <a:t>、</a:t>
            </a:r>
            <a:r>
              <a:rPr lang="zh-CN">
                <a:solidFill>
                  <a:srgbClr val="FF0000"/>
                </a:solidFill>
                <a:latin typeface="方正大黑简体" panose="03000509000000000000" pitchFamily="2" charset="-122"/>
                <a:ea typeface="方正大黑简体" panose="03000509000000000000" pitchFamily="2" charset="-122"/>
                <a:sym typeface="+mn-ea"/>
              </a:rPr>
              <a:t>缺</a:t>
            </a:r>
            <a:r>
              <a:rPr lang="zh-CN" altLang="en-US">
                <a:solidFill>
                  <a:srgbClr val="FF0000"/>
                </a:solidFill>
                <a:latin typeface="方正大黑简体" panose="03000509000000000000" pitchFamily="2" charset="-122"/>
                <a:ea typeface="方正大黑简体" panose="03000509000000000000" pitchFamily="2" charset="-122"/>
                <a:sym typeface="+mn-ea"/>
              </a:rPr>
              <a:t>蚂蚁体生成断层面组</a:t>
            </a:r>
            <a:endParaRPr lang="en-US" altLang="zh-CN">
              <a:solidFill>
                <a:srgbClr val="FF0000"/>
              </a:solidFill>
              <a:latin typeface="方正大黑简体" panose="03000509000000000000" pitchFamily="2" charset="-122"/>
              <a:ea typeface="方正大黑简体" panose="03000509000000000000" pitchFamily="2" charset="-122"/>
              <a:sym typeface="+mn-ea"/>
            </a:endParaRPr>
          </a:p>
          <a:p>
            <a:pPr algn="l">
              <a:lnSpc>
                <a:spcPct val="150000"/>
              </a:lnSpc>
            </a:pPr>
            <a:r>
              <a:rPr lang="en-US" altLang="zh-CN">
                <a:solidFill>
                  <a:srgbClr val="FF0000"/>
                </a:solidFill>
                <a:latin typeface="方正大黑简体" panose="03000509000000000000" pitchFamily="2" charset="-122"/>
                <a:ea typeface="方正大黑简体" panose="03000509000000000000" pitchFamily="2" charset="-122"/>
                <a:sym typeface="+mn-ea"/>
              </a:rPr>
              <a:t>2</a:t>
            </a:r>
            <a:r>
              <a:rPr lang="zh-CN" altLang="en-US">
                <a:solidFill>
                  <a:srgbClr val="FF0000"/>
                </a:solidFill>
                <a:latin typeface="方正大黑简体" panose="03000509000000000000" pitchFamily="2" charset="-122"/>
                <a:ea typeface="方正大黑简体" panose="03000509000000000000" pitchFamily="2" charset="-122"/>
                <a:sym typeface="+mn-ea"/>
              </a:rPr>
              <a:t>、</a:t>
            </a:r>
            <a:r>
              <a:rPr lang="zh-CN">
                <a:solidFill>
                  <a:srgbClr val="FF0000"/>
                </a:solidFill>
                <a:latin typeface="方正大黑简体" panose="03000509000000000000" pitchFamily="2" charset="-122"/>
                <a:ea typeface="方正大黑简体" panose="03000509000000000000" pitchFamily="2" charset="-122"/>
                <a:sym typeface="+mn-ea"/>
              </a:rPr>
              <a:t>缺时深转换</a:t>
            </a:r>
            <a:endParaRPr lang="zh-CN">
              <a:solidFill>
                <a:srgbClr val="FF0000"/>
              </a:solidFill>
              <a:latin typeface="方正大黑简体" panose="03000509000000000000" pitchFamily="2" charset="-122"/>
              <a:ea typeface="方正大黑简体" panose="03000509000000000000" pitchFamily="2"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5120" y="690245"/>
            <a:ext cx="2563495" cy="368300"/>
          </a:xfrm>
          <a:prstGeom prst="rect">
            <a:avLst/>
          </a:prstGeom>
          <a:noFill/>
        </p:spPr>
        <p:txBody>
          <a:bodyPr wrap="square" rtlCol="0">
            <a:spAutoFit/>
          </a:bodyPr>
          <a:p>
            <a:pPr algn="l"/>
            <a:r>
              <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（四）自动解释</a:t>
            </a:r>
            <a:endPar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endParaRPr>
          </a:p>
        </p:txBody>
      </p:sp>
      <p:grpSp>
        <p:nvGrpSpPr>
          <p:cNvPr id="6" name="组合 5"/>
          <p:cNvGrpSpPr/>
          <p:nvPr/>
        </p:nvGrpSpPr>
        <p:grpSpPr>
          <a:xfrm>
            <a:off x="3569970" y="1194435"/>
            <a:ext cx="2651760" cy="3810635"/>
            <a:chOff x="3186" y="1583"/>
            <a:chExt cx="4461" cy="6548"/>
          </a:xfrm>
        </p:grpSpPr>
        <p:pic>
          <p:nvPicPr>
            <p:cNvPr id="4" name="图片 3"/>
            <p:cNvPicPr>
              <a:picLocks noChangeAspect="1"/>
            </p:cNvPicPr>
            <p:nvPr/>
          </p:nvPicPr>
          <p:blipFill>
            <a:blip r:embed="rId1"/>
            <a:stretch>
              <a:fillRect/>
            </a:stretch>
          </p:blipFill>
          <p:spPr>
            <a:xfrm>
              <a:off x="3186" y="1989"/>
              <a:ext cx="4461" cy="6142"/>
            </a:xfrm>
            <a:prstGeom prst="rect">
              <a:avLst/>
            </a:prstGeom>
          </p:spPr>
        </p:pic>
        <p:sp>
          <p:nvSpPr>
            <p:cNvPr id="12" name="文本框 11"/>
            <p:cNvSpPr txBox="1"/>
            <p:nvPr/>
          </p:nvSpPr>
          <p:spPr>
            <a:xfrm>
              <a:off x="3559" y="1583"/>
              <a:ext cx="3714" cy="527"/>
            </a:xfrm>
            <a:prstGeom prst="rect">
              <a:avLst/>
            </a:prstGeom>
            <a:noFill/>
          </p:spPr>
          <p:txBody>
            <a:bodyPr wrap="square" rtlCol="0">
              <a:spAutoFit/>
            </a:bodyPr>
            <a:p>
              <a:pPr algn="ctr"/>
              <a:r>
                <a:rPr lang="zh-CN" altLang="en-US" sz="1400">
                  <a:latin typeface="方正大黑简体" panose="03000509000000000000" pitchFamily="2" charset="-122"/>
                  <a:ea typeface="方正大黑简体" panose="03000509000000000000" pitchFamily="2" charset="-122"/>
                </a:rPr>
                <a:t>断层自动追踪</a:t>
              </a:r>
              <a:endParaRPr lang="zh-CN" altLang="en-US" sz="1400">
                <a:latin typeface="方正大黑简体" panose="03000509000000000000" pitchFamily="2" charset="-122"/>
                <a:ea typeface="方正大黑简体" panose="03000509000000000000" pitchFamily="2" charset="-122"/>
              </a:endParaRPr>
            </a:p>
          </p:txBody>
        </p:sp>
      </p:grpSp>
      <p:grpSp>
        <p:nvGrpSpPr>
          <p:cNvPr id="7" name="组合 6"/>
          <p:cNvGrpSpPr/>
          <p:nvPr/>
        </p:nvGrpSpPr>
        <p:grpSpPr>
          <a:xfrm>
            <a:off x="6388735" y="1191895"/>
            <a:ext cx="2451100" cy="3799840"/>
            <a:chOff x="9731" y="1136"/>
            <a:chExt cx="4190" cy="6725"/>
          </a:xfrm>
        </p:grpSpPr>
        <p:pic>
          <p:nvPicPr>
            <p:cNvPr id="2" name="图片 1"/>
            <p:cNvPicPr>
              <a:picLocks noChangeAspect="1"/>
            </p:cNvPicPr>
            <p:nvPr/>
          </p:nvPicPr>
          <p:blipFill>
            <a:blip r:embed="rId2"/>
            <a:stretch>
              <a:fillRect/>
            </a:stretch>
          </p:blipFill>
          <p:spPr>
            <a:xfrm>
              <a:off x="9731" y="1583"/>
              <a:ext cx="4190" cy="6278"/>
            </a:xfrm>
            <a:prstGeom prst="rect">
              <a:avLst/>
            </a:prstGeom>
          </p:spPr>
        </p:pic>
        <p:sp>
          <p:nvSpPr>
            <p:cNvPr id="5" name="文本框 4"/>
            <p:cNvSpPr txBox="1"/>
            <p:nvPr/>
          </p:nvSpPr>
          <p:spPr>
            <a:xfrm>
              <a:off x="9996" y="1136"/>
              <a:ext cx="3508" cy="543"/>
            </a:xfrm>
            <a:prstGeom prst="rect">
              <a:avLst/>
            </a:prstGeom>
            <a:noFill/>
          </p:spPr>
          <p:txBody>
            <a:bodyPr wrap="square" rtlCol="0">
              <a:spAutoFit/>
            </a:bodyPr>
            <a:p>
              <a:pPr algn="ctr"/>
              <a:r>
                <a:rPr lang="zh-CN" altLang="en-US" sz="1400">
                  <a:latin typeface="方正大黑简体" panose="03000509000000000000" pitchFamily="2" charset="-122"/>
                  <a:ea typeface="方正大黑简体" panose="03000509000000000000" pitchFamily="2" charset="-122"/>
                </a:rPr>
                <a:t>层位自动追踪</a:t>
              </a:r>
              <a:endParaRPr lang="zh-CN" altLang="en-US" sz="1400">
                <a:latin typeface="方正大黑简体" panose="03000509000000000000" pitchFamily="2" charset="-122"/>
                <a:ea typeface="方正大黑简体" panose="03000509000000000000" pitchFamily="2" charset="-122"/>
              </a:endParaRPr>
            </a:p>
          </p:txBody>
        </p:sp>
      </p:grpSp>
      <p:pic>
        <p:nvPicPr>
          <p:cNvPr id="8" name="图片 7"/>
          <p:cNvPicPr>
            <a:picLocks noChangeAspect="1"/>
          </p:cNvPicPr>
          <p:nvPr/>
        </p:nvPicPr>
        <p:blipFill>
          <a:blip r:embed="rId3"/>
          <a:stretch>
            <a:fillRect/>
          </a:stretch>
        </p:blipFill>
        <p:spPr>
          <a:xfrm>
            <a:off x="383540" y="1430655"/>
            <a:ext cx="3030220" cy="3366770"/>
          </a:xfrm>
          <a:prstGeom prst="rect">
            <a:avLst/>
          </a:prstGeom>
        </p:spPr>
      </p:pic>
      <p:sp>
        <p:nvSpPr>
          <p:cNvPr id="9" name="矩形 8"/>
          <p:cNvSpPr/>
          <p:nvPr/>
        </p:nvSpPr>
        <p:spPr>
          <a:xfrm>
            <a:off x="3636645" y="3361055"/>
            <a:ext cx="1870710" cy="3079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 name="文本框 9"/>
          <p:cNvSpPr txBox="1"/>
          <p:nvPr/>
        </p:nvSpPr>
        <p:spPr>
          <a:xfrm>
            <a:off x="3636753" y="3712210"/>
            <a:ext cx="2207719" cy="306705"/>
          </a:xfrm>
          <a:prstGeom prst="rect">
            <a:avLst/>
          </a:prstGeom>
          <a:noFill/>
        </p:spPr>
        <p:txBody>
          <a:bodyPr wrap="square" rtlCol="0">
            <a:spAutoFit/>
          </a:bodyPr>
          <a:p>
            <a:pPr algn="ctr"/>
            <a:r>
              <a:rPr lang="zh-CN" altLang="en-US" sz="1400">
                <a:latin typeface="方正大黑简体" panose="03000509000000000000" pitchFamily="2" charset="-122"/>
                <a:ea typeface="方正大黑简体" panose="03000509000000000000" pitchFamily="2" charset="-122"/>
              </a:rPr>
              <a:t>相当于解释道加密</a:t>
            </a:r>
            <a:endParaRPr lang="zh-CN" altLang="en-US" sz="1400">
              <a:latin typeface="方正大黑简体" panose="03000509000000000000" pitchFamily="2" charset="-122"/>
              <a:ea typeface="方正大黑简体" panose="03000509000000000000" pitchFamily="2" charset="-122"/>
            </a:endParaRPr>
          </a:p>
        </p:txBody>
      </p:sp>
      <p:sp>
        <p:nvSpPr>
          <p:cNvPr id="11" name="矩形 10"/>
          <p:cNvSpPr/>
          <p:nvPr/>
        </p:nvSpPr>
        <p:spPr>
          <a:xfrm>
            <a:off x="6388735" y="2049145"/>
            <a:ext cx="2207895" cy="20320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3" name="文本框 12"/>
          <p:cNvSpPr txBox="1"/>
          <p:nvPr/>
        </p:nvSpPr>
        <p:spPr>
          <a:xfrm>
            <a:off x="6573628" y="2324735"/>
            <a:ext cx="2207719" cy="306705"/>
          </a:xfrm>
          <a:prstGeom prst="rect">
            <a:avLst/>
          </a:prstGeom>
          <a:noFill/>
        </p:spPr>
        <p:txBody>
          <a:bodyPr wrap="square" rtlCol="0">
            <a:spAutoFit/>
          </a:bodyPr>
          <a:p>
            <a:pPr algn="ctr"/>
            <a:r>
              <a:rPr lang="zh-CN" altLang="en-US" sz="1400">
                <a:latin typeface="方正大黑简体" panose="03000509000000000000" pitchFamily="2" charset="-122"/>
                <a:ea typeface="方正大黑简体" panose="03000509000000000000" pitchFamily="2" charset="-122"/>
              </a:rPr>
              <a:t>选择追踪的波形位置</a:t>
            </a:r>
            <a:endParaRPr lang="zh-CN" altLang="en-US" sz="1400">
              <a:latin typeface="方正大黑简体" panose="03000509000000000000" pitchFamily="2" charset="-122"/>
              <a:ea typeface="方正大黑简体" panose="03000509000000000000"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a:t>拟合属性</a:t>
            </a:r>
            <a:r>
              <a:rPr lang="zh-CN" altLang="en-US" sz="1350" b="1" dirty="0" smtClean="0"/>
              <a:t>的应用</a:t>
            </a:r>
            <a:r>
              <a:rPr lang="en-US" altLang="zh-CN" sz="1350" b="1" dirty="0" smtClean="0"/>
              <a:t>-</a:t>
            </a:r>
            <a:r>
              <a:rPr lang="zh-CN" altLang="en-US" sz="1350" b="1" dirty="0" smtClean="0"/>
              <a:t>过滤器</a:t>
            </a:r>
            <a:endParaRPr lang="zh-CN" altLang="en-US" sz="1350" b="1" dirty="0"/>
          </a:p>
        </p:txBody>
      </p:sp>
      <p:pic>
        <p:nvPicPr>
          <p:cNvPr id="5" name="图片 4"/>
          <p:cNvPicPr>
            <a:picLocks noChangeAspect="1"/>
          </p:cNvPicPr>
          <p:nvPr/>
        </p:nvPicPr>
        <p:blipFill>
          <a:blip r:embed="rId1"/>
          <a:stretch>
            <a:fillRect/>
          </a:stretch>
        </p:blipFill>
        <p:spPr>
          <a:xfrm>
            <a:off x="1432268" y="1035410"/>
            <a:ext cx="2436019" cy="685800"/>
          </a:xfrm>
          <a:prstGeom prst="rect">
            <a:avLst/>
          </a:prstGeom>
        </p:spPr>
      </p:pic>
      <p:pic>
        <p:nvPicPr>
          <p:cNvPr id="6" name="图片 5"/>
          <p:cNvPicPr>
            <a:picLocks noChangeAspect="1"/>
          </p:cNvPicPr>
          <p:nvPr/>
        </p:nvPicPr>
        <p:blipFill>
          <a:blip r:embed="rId2"/>
          <a:stretch>
            <a:fillRect/>
          </a:stretch>
        </p:blipFill>
        <p:spPr>
          <a:xfrm>
            <a:off x="1501970" y="2022271"/>
            <a:ext cx="2353946" cy="2362829"/>
          </a:xfrm>
          <a:prstGeom prst="rect">
            <a:avLst/>
          </a:prstGeom>
        </p:spPr>
      </p:pic>
      <p:pic>
        <p:nvPicPr>
          <p:cNvPr id="7" name="图片 6"/>
          <p:cNvPicPr>
            <a:picLocks noChangeAspect="1"/>
          </p:cNvPicPr>
          <p:nvPr/>
        </p:nvPicPr>
        <p:blipFill>
          <a:blip r:embed="rId3"/>
          <a:stretch>
            <a:fillRect/>
          </a:stretch>
        </p:blipFill>
        <p:spPr>
          <a:xfrm>
            <a:off x="4384847" y="2822522"/>
            <a:ext cx="3041828" cy="1978078"/>
          </a:xfrm>
          <a:prstGeom prst="rect">
            <a:avLst/>
          </a:prstGeom>
        </p:spPr>
      </p:pic>
      <p:pic>
        <p:nvPicPr>
          <p:cNvPr id="8" name="图片 7"/>
          <p:cNvPicPr>
            <a:picLocks noChangeAspect="1"/>
          </p:cNvPicPr>
          <p:nvPr/>
        </p:nvPicPr>
        <p:blipFill>
          <a:blip r:embed="rId4"/>
          <a:stretch>
            <a:fillRect/>
          </a:stretch>
        </p:blipFill>
        <p:spPr>
          <a:xfrm>
            <a:off x="4398023" y="606781"/>
            <a:ext cx="3015477" cy="1757531"/>
          </a:xfrm>
          <a:prstGeom prst="rect">
            <a:avLst/>
          </a:prstGeom>
        </p:spPr>
      </p:pic>
      <p:sp>
        <p:nvSpPr>
          <p:cNvPr id="9" name="文本框 8"/>
          <p:cNvSpPr txBox="1"/>
          <p:nvPr/>
        </p:nvSpPr>
        <p:spPr>
          <a:xfrm>
            <a:off x="1522730" y="1795390"/>
            <a:ext cx="2312427" cy="229870"/>
          </a:xfrm>
          <a:prstGeom prst="rect">
            <a:avLst/>
          </a:prstGeom>
          <a:noFill/>
        </p:spPr>
        <p:txBody>
          <a:bodyPr wrap="square" rtlCol="0">
            <a:spAutoFit/>
          </a:bodyPr>
          <a:lstStyle/>
          <a:p>
            <a:r>
              <a:rPr lang="zh-CN" altLang="en-US" sz="900" dirty="0" smtClean="0"/>
              <a:t>双击</a:t>
            </a:r>
            <a:r>
              <a:rPr lang="en-US" altLang="zh-CN" sz="900" dirty="0" smtClean="0"/>
              <a:t>Models</a:t>
            </a:r>
            <a:r>
              <a:rPr lang="zh-CN" altLang="en-US" sz="900" dirty="0" smtClean="0"/>
              <a:t>选项卡中的</a:t>
            </a:r>
            <a:r>
              <a:rPr lang="en-US" altLang="zh-CN" sz="900" dirty="0" smtClean="0"/>
              <a:t>Properties</a:t>
            </a:r>
            <a:r>
              <a:rPr lang="zh-CN" altLang="en-US" sz="900" dirty="0" smtClean="0"/>
              <a:t>进行设置</a:t>
            </a:r>
            <a:endParaRPr lang="en-US" altLang="zh-CN" sz="900" dirty="0" smtClean="0"/>
          </a:p>
        </p:txBody>
      </p:sp>
      <p:sp>
        <p:nvSpPr>
          <p:cNvPr id="10" name="文本框 9"/>
          <p:cNvSpPr txBox="1"/>
          <p:nvPr/>
        </p:nvSpPr>
        <p:spPr>
          <a:xfrm>
            <a:off x="1543490" y="4457700"/>
            <a:ext cx="2312427" cy="368300"/>
          </a:xfrm>
          <a:prstGeom prst="rect">
            <a:avLst/>
          </a:prstGeom>
          <a:noFill/>
        </p:spPr>
        <p:txBody>
          <a:bodyPr wrap="square" rtlCol="0">
            <a:spAutoFit/>
          </a:bodyPr>
          <a:lstStyle/>
          <a:p>
            <a:r>
              <a:rPr lang="zh-CN" altLang="en-US" sz="900" dirty="0" smtClean="0"/>
              <a:t>调整</a:t>
            </a:r>
            <a:r>
              <a:rPr lang="en-US" altLang="zh-CN" sz="900" dirty="0" smtClean="0"/>
              <a:t>Skip</a:t>
            </a:r>
            <a:r>
              <a:rPr lang="zh-CN" altLang="en-US" sz="900" dirty="0" smtClean="0"/>
              <a:t>的数值显示不同跨度的栅状网格图</a:t>
            </a:r>
            <a:endParaRPr lang="en-US" altLang="zh-CN" sz="900" dirty="0" smtClean="0"/>
          </a:p>
        </p:txBody>
      </p:sp>
      <p:sp>
        <p:nvSpPr>
          <p:cNvPr id="11" name="右箭头 10"/>
          <p:cNvSpPr/>
          <p:nvPr/>
        </p:nvSpPr>
        <p:spPr>
          <a:xfrm rot="5400000">
            <a:off x="5718137" y="2483430"/>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a:t>拟合属性</a:t>
            </a:r>
            <a:r>
              <a:rPr lang="zh-CN" altLang="en-US" sz="1350" b="1" dirty="0" smtClean="0"/>
              <a:t>的应用</a:t>
            </a:r>
            <a:r>
              <a:rPr lang="en-US" altLang="zh-CN" sz="1350" b="1" dirty="0" smtClean="0"/>
              <a:t>-</a:t>
            </a:r>
            <a:r>
              <a:rPr lang="zh-CN" altLang="en-US" sz="1350" b="1" dirty="0" smtClean="0"/>
              <a:t>剖面</a:t>
            </a:r>
            <a:endParaRPr lang="zh-CN" altLang="en-US" sz="1350" b="1" dirty="0"/>
          </a:p>
        </p:txBody>
      </p:sp>
      <p:pic>
        <p:nvPicPr>
          <p:cNvPr id="3" name="图片 2"/>
          <p:cNvPicPr>
            <a:picLocks noChangeAspect="1"/>
          </p:cNvPicPr>
          <p:nvPr/>
        </p:nvPicPr>
        <p:blipFill>
          <a:blip r:embed="rId1"/>
          <a:stretch>
            <a:fillRect/>
          </a:stretch>
        </p:blipFill>
        <p:spPr>
          <a:xfrm>
            <a:off x="2569357" y="421019"/>
            <a:ext cx="1927262" cy="914013"/>
          </a:xfrm>
          <a:prstGeom prst="rect">
            <a:avLst/>
          </a:prstGeom>
        </p:spPr>
      </p:pic>
      <p:pic>
        <p:nvPicPr>
          <p:cNvPr id="4" name="图片 3"/>
          <p:cNvPicPr>
            <a:picLocks noChangeAspect="1"/>
          </p:cNvPicPr>
          <p:nvPr/>
        </p:nvPicPr>
        <p:blipFill>
          <a:blip r:embed="rId2"/>
          <a:stretch>
            <a:fillRect/>
          </a:stretch>
        </p:blipFill>
        <p:spPr>
          <a:xfrm>
            <a:off x="6095977" y="210321"/>
            <a:ext cx="1364456" cy="1321594"/>
          </a:xfrm>
          <a:prstGeom prst="rect">
            <a:avLst/>
          </a:prstGeom>
        </p:spPr>
      </p:pic>
      <p:pic>
        <p:nvPicPr>
          <p:cNvPr id="5" name="图片 4"/>
          <p:cNvPicPr>
            <a:picLocks noChangeAspect="1"/>
          </p:cNvPicPr>
          <p:nvPr/>
        </p:nvPicPr>
        <p:blipFill>
          <a:blip r:embed="rId3"/>
          <a:stretch>
            <a:fillRect/>
          </a:stretch>
        </p:blipFill>
        <p:spPr>
          <a:xfrm>
            <a:off x="5031894" y="610370"/>
            <a:ext cx="592931" cy="521494"/>
          </a:xfrm>
          <a:prstGeom prst="rect">
            <a:avLst/>
          </a:prstGeom>
        </p:spPr>
      </p:pic>
      <p:pic>
        <p:nvPicPr>
          <p:cNvPr id="6" name="图片 5"/>
          <p:cNvPicPr>
            <a:picLocks noChangeAspect="1"/>
          </p:cNvPicPr>
          <p:nvPr/>
        </p:nvPicPr>
        <p:blipFill>
          <a:blip r:embed="rId4"/>
          <a:stretch>
            <a:fillRect/>
          </a:stretch>
        </p:blipFill>
        <p:spPr>
          <a:xfrm>
            <a:off x="1576376" y="2092445"/>
            <a:ext cx="1985963" cy="500063"/>
          </a:xfrm>
          <a:prstGeom prst="rect">
            <a:avLst/>
          </a:prstGeom>
        </p:spPr>
      </p:pic>
      <p:pic>
        <p:nvPicPr>
          <p:cNvPr id="7" name="图片 6"/>
          <p:cNvPicPr>
            <a:picLocks noChangeAspect="1"/>
          </p:cNvPicPr>
          <p:nvPr/>
        </p:nvPicPr>
        <p:blipFill>
          <a:blip r:embed="rId5"/>
          <a:stretch>
            <a:fillRect/>
          </a:stretch>
        </p:blipFill>
        <p:spPr>
          <a:xfrm>
            <a:off x="4290697" y="2092445"/>
            <a:ext cx="707231" cy="285750"/>
          </a:xfrm>
          <a:prstGeom prst="rect">
            <a:avLst/>
          </a:prstGeom>
        </p:spPr>
      </p:pic>
      <p:pic>
        <p:nvPicPr>
          <p:cNvPr id="8" name="图片 7"/>
          <p:cNvPicPr>
            <a:picLocks noChangeAspect="1"/>
          </p:cNvPicPr>
          <p:nvPr/>
        </p:nvPicPr>
        <p:blipFill>
          <a:blip r:embed="rId6"/>
          <a:stretch>
            <a:fillRect/>
          </a:stretch>
        </p:blipFill>
        <p:spPr>
          <a:xfrm>
            <a:off x="5624825" y="1992432"/>
            <a:ext cx="542925" cy="492919"/>
          </a:xfrm>
          <a:prstGeom prst="rect">
            <a:avLst/>
          </a:prstGeom>
        </p:spPr>
      </p:pic>
      <p:pic>
        <p:nvPicPr>
          <p:cNvPr id="9" name="图片 8"/>
          <p:cNvPicPr>
            <a:picLocks noChangeAspect="1"/>
          </p:cNvPicPr>
          <p:nvPr/>
        </p:nvPicPr>
        <p:blipFill>
          <a:blip r:embed="rId7"/>
          <a:stretch>
            <a:fillRect/>
          </a:stretch>
        </p:blipFill>
        <p:spPr>
          <a:xfrm>
            <a:off x="1427744" y="3020660"/>
            <a:ext cx="1956553" cy="1327053"/>
          </a:xfrm>
          <a:prstGeom prst="rect">
            <a:avLst/>
          </a:prstGeom>
        </p:spPr>
      </p:pic>
      <p:pic>
        <p:nvPicPr>
          <p:cNvPr id="10" name="图片 9"/>
          <p:cNvPicPr>
            <a:picLocks noChangeAspect="1"/>
          </p:cNvPicPr>
          <p:nvPr/>
        </p:nvPicPr>
        <p:blipFill>
          <a:blip r:embed="rId8"/>
          <a:stretch>
            <a:fillRect/>
          </a:stretch>
        </p:blipFill>
        <p:spPr>
          <a:xfrm>
            <a:off x="4865276" y="2931647"/>
            <a:ext cx="1728335" cy="1924484"/>
          </a:xfrm>
          <a:prstGeom prst="rect">
            <a:avLst/>
          </a:prstGeom>
        </p:spPr>
      </p:pic>
      <p:pic>
        <p:nvPicPr>
          <p:cNvPr id="11" name="图片 10"/>
          <p:cNvPicPr>
            <a:picLocks noChangeAspect="1"/>
          </p:cNvPicPr>
          <p:nvPr/>
        </p:nvPicPr>
        <p:blipFill>
          <a:blip r:embed="rId9"/>
          <a:stretch>
            <a:fillRect/>
          </a:stretch>
        </p:blipFill>
        <p:spPr>
          <a:xfrm>
            <a:off x="1357973" y="339596"/>
            <a:ext cx="1137537" cy="1332916"/>
          </a:xfrm>
          <a:prstGeom prst="rect">
            <a:avLst/>
          </a:prstGeom>
        </p:spPr>
      </p:pic>
      <p:sp>
        <p:nvSpPr>
          <p:cNvPr id="12" name="文本框 11"/>
          <p:cNvSpPr txBox="1"/>
          <p:nvPr/>
        </p:nvSpPr>
        <p:spPr>
          <a:xfrm>
            <a:off x="1427744" y="1801317"/>
            <a:ext cx="2704310" cy="229870"/>
          </a:xfrm>
          <a:prstGeom prst="rect">
            <a:avLst/>
          </a:prstGeom>
          <a:noFill/>
        </p:spPr>
        <p:txBody>
          <a:bodyPr wrap="square" rtlCol="0">
            <a:spAutoFit/>
          </a:bodyPr>
          <a:lstStyle/>
          <a:p>
            <a:r>
              <a:rPr lang="zh-CN" altLang="en-US" sz="900" dirty="0" smtClean="0"/>
              <a:t>在</a:t>
            </a:r>
            <a:r>
              <a:rPr lang="en-US" altLang="zh-CN" sz="900" dirty="0" smtClean="0"/>
              <a:t>Models</a:t>
            </a:r>
            <a:r>
              <a:rPr lang="zh-CN" altLang="en-US" sz="900" dirty="0" smtClean="0"/>
              <a:t>选项卡中</a:t>
            </a:r>
            <a:r>
              <a:rPr lang="en-US" altLang="zh-CN" sz="900" dirty="0" smtClean="0"/>
              <a:t>Intersections</a:t>
            </a:r>
            <a:r>
              <a:rPr lang="zh-CN" altLang="en-US" sz="900" dirty="0" smtClean="0"/>
              <a:t>右键新建剖面</a:t>
            </a:r>
            <a:endParaRPr lang="zh-CN" altLang="en-US" sz="900" dirty="0"/>
          </a:p>
        </p:txBody>
      </p:sp>
      <p:sp>
        <p:nvSpPr>
          <p:cNvPr id="13" name="文本框 12"/>
          <p:cNvSpPr txBox="1"/>
          <p:nvPr/>
        </p:nvSpPr>
        <p:spPr>
          <a:xfrm>
            <a:off x="5031894" y="1720132"/>
            <a:ext cx="2704310" cy="229870"/>
          </a:xfrm>
          <a:prstGeom prst="rect">
            <a:avLst/>
          </a:prstGeom>
          <a:noFill/>
        </p:spPr>
        <p:txBody>
          <a:bodyPr wrap="square" rtlCol="0">
            <a:spAutoFit/>
          </a:bodyPr>
          <a:lstStyle/>
          <a:p>
            <a:r>
              <a:rPr lang="zh-CN" altLang="en-US" sz="900" dirty="0" smtClean="0"/>
              <a:t>剖面播放器，按照指定步长手动或自动移动剖面</a:t>
            </a:r>
            <a:endParaRPr lang="zh-CN" altLang="en-US" sz="900" dirty="0"/>
          </a:p>
        </p:txBody>
      </p:sp>
      <p:sp>
        <p:nvSpPr>
          <p:cNvPr id="14" name="文本框 13"/>
          <p:cNvSpPr txBox="1"/>
          <p:nvPr/>
        </p:nvSpPr>
        <p:spPr>
          <a:xfrm>
            <a:off x="1487370" y="2577782"/>
            <a:ext cx="2704310" cy="212090"/>
          </a:xfrm>
          <a:prstGeom prst="rect">
            <a:avLst/>
          </a:prstGeom>
          <a:noFill/>
        </p:spPr>
        <p:txBody>
          <a:bodyPr wrap="square" rtlCol="0">
            <a:spAutoFit/>
          </a:bodyPr>
          <a:lstStyle/>
          <a:p>
            <a:r>
              <a:rPr lang="zh-CN" altLang="en-US" sz="790" dirty="0" smtClean="0"/>
              <a:t>垂直剖面</a:t>
            </a:r>
            <a:r>
              <a:rPr lang="en-US" altLang="zh-CN" sz="790" dirty="0" smtClean="0"/>
              <a:t>  </a:t>
            </a:r>
            <a:r>
              <a:rPr lang="zh-CN" altLang="en-US" sz="790" dirty="0" smtClean="0"/>
              <a:t>主测线方向 联络测线方向 水平剖面</a:t>
            </a:r>
            <a:endParaRPr lang="zh-CN" altLang="en-US" sz="790" dirty="0"/>
          </a:p>
        </p:txBody>
      </p:sp>
      <p:sp>
        <p:nvSpPr>
          <p:cNvPr id="15" name="文本框 14"/>
          <p:cNvSpPr txBox="1"/>
          <p:nvPr/>
        </p:nvSpPr>
        <p:spPr>
          <a:xfrm>
            <a:off x="3916458" y="2413218"/>
            <a:ext cx="1455707" cy="333375"/>
          </a:xfrm>
          <a:prstGeom prst="rect">
            <a:avLst/>
          </a:prstGeom>
          <a:noFill/>
        </p:spPr>
        <p:txBody>
          <a:bodyPr wrap="square" rtlCol="0">
            <a:spAutoFit/>
          </a:bodyPr>
          <a:lstStyle/>
          <a:p>
            <a:pPr algn="ctr"/>
            <a:r>
              <a:rPr lang="zh-CN" altLang="en-US" sz="790" dirty="0" smtClean="0"/>
              <a:t>只显示剖面前</a:t>
            </a:r>
            <a:r>
              <a:rPr lang="en-US" altLang="zh-CN" sz="790" dirty="0" smtClean="0"/>
              <a:t>/</a:t>
            </a:r>
            <a:r>
              <a:rPr lang="zh-CN" altLang="en-US" sz="790" dirty="0" smtClean="0"/>
              <a:t>后</a:t>
            </a:r>
            <a:endParaRPr lang="en-US" altLang="zh-CN" sz="790" dirty="0" smtClean="0"/>
          </a:p>
          <a:p>
            <a:pPr algn="ctr"/>
            <a:r>
              <a:rPr lang="zh-CN" altLang="en-US" sz="790" dirty="0" smtClean="0"/>
              <a:t>（剪切后剖面内为透明中空）</a:t>
            </a:r>
            <a:endParaRPr lang="en-US" altLang="zh-CN" sz="790" dirty="0" smtClean="0"/>
          </a:p>
        </p:txBody>
      </p:sp>
      <p:sp>
        <p:nvSpPr>
          <p:cNvPr id="16" name="文本框 15"/>
          <p:cNvSpPr txBox="1"/>
          <p:nvPr/>
        </p:nvSpPr>
        <p:spPr>
          <a:xfrm>
            <a:off x="5372165" y="2528634"/>
            <a:ext cx="2704310" cy="212090"/>
          </a:xfrm>
          <a:prstGeom prst="rect">
            <a:avLst/>
          </a:prstGeom>
          <a:noFill/>
        </p:spPr>
        <p:txBody>
          <a:bodyPr wrap="square" rtlCol="0">
            <a:spAutoFit/>
          </a:bodyPr>
          <a:lstStyle/>
          <a:p>
            <a:r>
              <a:rPr lang="zh-CN" altLang="en-US" sz="790" dirty="0" smtClean="0"/>
              <a:t>剖面投影（在剖面内显示属性）</a:t>
            </a:r>
            <a:endParaRPr lang="zh-CN" altLang="en-US" sz="790" dirty="0"/>
          </a:p>
        </p:txBody>
      </p:sp>
      <p:sp>
        <p:nvSpPr>
          <p:cNvPr id="17" name="文本框 16"/>
          <p:cNvSpPr txBox="1"/>
          <p:nvPr/>
        </p:nvSpPr>
        <p:spPr>
          <a:xfrm>
            <a:off x="1487370" y="4509883"/>
            <a:ext cx="2541166" cy="368300"/>
          </a:xfrm>
          <a:prstGeom prst="rect">
            <a:avLst/>
          </a:prstGeom>
          <a:noFill/>
        </p:spPr>
        <p:txBody>
          <a:bodyPr wrap="square" rtlCol="0">
            <a:spAutoFit/>
          </a:bodyPr>
          <a:lstStyle/>
          <a:p>
            <a:r>
              <a:rPr lang="zh-CN" altLang="en-US" sz="900" dirty="0" smtClean="0"/>
              <a:t>点击剖面投影后，可以投影的属性变为蓝色单选按钮，选择某一属性进行投影</a:t>
            </a:r>
            <a:endParaRPr lang="zh-CN" altLang="en-US" sz="9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a:t>拟合属性</a:t>
            </a:r>
            <a:r>
              <a:rPr lang="zh-CN" altLang="en-US" sz="1350" b="1" dirty="0" smtClean="0"/>
              <a:t>的应用</a:t>
            </a:r>
            <a:r>
              <a:rPr lang="en-US" altLang="zh-CN" sz="1350" b="1" dirty="0" smtClean="0"/>
              <a:t>-</a:t>
            </a:r>
            <a:r>
              <a:rPr lang="zh-CN" altLang="en-US" sz="1350" b="1" dirty="0" smtClean="0"/>
              <a:t>剖面</a:t>
            </a:r>
            <a:endParaRPr lang="zh-CN" altLang="en-US" sz="1350" b="1" dirty="0"/>
          </a:p>
        </p:txBody>
      </p:sp>
      <p:pic>
        <p:nvPicPr>
          <p:cNvPr id="3" name="图片 2"/>
          <p:cNvPicPr>
            <a:picLocks noChangeAspect="1"/>
          </p:cNvPicPr>
          <p:nvPr/>
        </p:nvPicPr>
        <p:blipFill>
          <a:blip r:embed="rId1"/>
          <a:stretch>
            <a:fillRect/>
          </a:stretch>
        </p:blipFill>
        <p:spPr>
          <a:xfrm>
            <a:off x="2208227" y="790598"/>
            <a:ext cx="871538" cy="521494"/>
          </a:xfrm>
          <a:prstGeom prst="rect">
            <a:avLst/>
          </a:prstGeom>
        </p:spPr>
      </p:pic>
      <p:pic>
        <p:nvPicPr>
          <p:cNvPr id="4" name="图片 3"/>
          <p:cNvPicPr>
            <a:picLocks noChangeAspect="1"/>
          </p:cNvPicPr>
          <p:nvPr/>
        </p:nvPicPr>
        <p:blipFill>
          <a:blip r:embed="rId2"/>
          <a:stretch>
            <a:fillRect/>
          </a:stretch>
        </p:blipFill>
        <p:spPr>
          <a:xfrm>
            <a:off x="1832769" y="1631594"/>
            <a:ext cx="5034356" cy="2858455"/>
          </a:xfrm>
          <a:prstGeom prst="rect">
            <a:avLst/>
          </a:prstGeom>
        </p:spPr>
      </p:pic>
      <p:sp>
        <p:nvSpPr>
          <p:cNvPr id="5" name="文本框 4"/>
          <p:cNvSpPr txBox="1"/>
          <p:nvPr/>
        </p:nvSpPr>
        <p:spPr>
          <a:xfrm>
            <a:off x="3590059" y="878219"/>
            <a:ext cx="2541166" cy="368300"/>
          </a:xfrm>
          <a:prstGeom prst="rect">
            <a:avLst/>
          </a:prstGeom>
          <a:noFill/>
        </p:spPr>
        <p:txBody>
          <a:bodyPr wrap="square" rtlCol="0">
            <a:spAutoFit/>
          </a:bodyPr>
          <a:lstStyle/>
          <a:p>
            <a:r>
              <a:rPr lang="zh-CN" altLang="en-US" sz="900" dirty="0" smtClean="0"/>
              <a:t>打开一个剖面窗口（</a:t>
            </a:r>
            <a:r>
              <a:rPr lang="en-US" altLang="zh-CN" sz="900" dirty="0" smtClean="0"/>
              <a:t>Intersection window</a:t>
            </a:r>
            <a:r>
              <a:rPr lang="zh-CN" altLang="en-US" sz="900" dirty="0" smtClean="0"/>
              <a:t>），可以同步显示不同属性的剖面投影。</a:t>
            </a:r>
            <a:endParaRPr lang="zh-CN" altLang="en-US" sz="9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20710" y="393850"/>
            <a:ext cx="1764506" cy="1457325"/>
          </a:xfrm>
          <a:prstGeom prst="rect">
            <a:avLst/>
          </a:prstGeom>
        </p:spPr>
      </p:pic>
      <p:sp>
        <p:nvSpPr>
          <p:cNvPr id="3" name="文本框 2"/>
          <p:cNvSpPr txBox="1"/>
          <p:nvPr/>
        </p:nvSpPr>
        <p:spPr>
          <a:xfrm>
            <a:off x="1220710" y="0"/>
            <a:ext cx="3137786" cy="299085"/>
          </a:xfrm>
          <a:prstGeom prst="rect">
            <a:avLst/>
          </a:prstGeom>
          <a:noFill/>
        </p:spPr>
        <p:txBody>
          <a:bodyPr wrap="square" rtlCol="0">
            <a:spAutoFit/>
          </a:bodyPr>
          <a:lstStyle/>
          <a:p>
            <a:r>
              <a:rPr lang="zh-CN" altLang="en-US" sz="1350" b="1" dirty="0" smtClean="0"/>
              <a:t>流线模型</a:t>
            </a:r>
            <a:endParaRPr lang="en-US" altLang="zh-CN" sz="1350" b="1" dirty="0" smtClean="0"/>
          </a:p>
        </p:txBody>
      </p:sp>
      <p:pic>
        <p:nvPicPr>
          <p:cNvPr id="4" name="图片 3"/>
          <p:cNvPicPr>
            <a:picLocks noChangeAspect="1"/>
          </p:cNvPicPr>
          <p:nvPr/>
        </p:nvPicPr>
        <p:blipFill>
          <a:blip r:embed="rId2"/>
          <a:stretch>
            <a:fillRect/>
          </a:stretch>
        </p:blipFill>
        <p:spPr>
          <a:xfrm>
            <a:off x="4289216" y="0"/>
            <a:ext cx="3491327" cy="2507583"/>
          </a:xfrm>
          <a:prstGeom prst="rect">
            <a:avLst/>
          </a:prstGeom>
        </p:spPr>
      </p:pic>
      <p:grpSp>
        <p:nvGrpSpPr>
          <p:cNvPr id="8" name="组合 7"/>
          <p:cNvGrpSpPr/>
          <p:nvPr/>
        </p:nvGrpSpPr>
        <p:grpSpPr>
          <a:xfrm>
            <a:off x="4289216" y="2584691"/>
            <a:ext cx="3491327" cy="2501807"/>
            <a:chOff x="4194954" y="3446254"/>
            <a:chExt cx="4655103" cy="3335742"/>
          </a:xfrm>
        </p:grpSpPr>
        <p:pic>
          <p:nvPicPr>
            <p:cNvPr id="6" name="图片 5"/>
            <p:cNvPicPr>
              <a:picLocks noChangeAspect="1"/>
            </p:cNvPicPr>
            <p:nvPr/>
          </p:nvPicPr>
          <p:blipFill>
            <a:blip r:embed="rId3"/>
            <a:stretch>
              <a:fillRect/>
            </a:stretch>
          </p:blipFill>
          <p:spPr>
            <a:xfrm>
              <a:off x="4194954" y="3446254"/>
              <a:ext cx="4655103" cy="3335742"/>
            </a:xfrm>
            <a:prstGeom prst="rect">
              <a:avLst/>
            </a:prstGeom>
          </p:spPr>
        </p:pic>
        <p:pic>
          <p:nvPicPr>
            <p:cNvPr id="7" name="图片 6"/>
            <p:cNvPicPr>
              <a:picLocks noChangeAspect="1"/>
            </p:cNvPicPr>
            <p:nvPr/>
          </p:nvPicPr>
          <p:blipFill>
            <a:blip r:embed="rId4"/>
            <a:stretch>
              <a:fillRect/>
            </a:stretch>
          </p:blipFill>
          <p:spPr>
            <a:xfrm>
              <a:off x="4431407" y="5764514"/>
              <a:ext cx="2176427" cy="317770"/>
            </a:xfrm>
            <a:prstGeom prst="rect">
              <a:avLst/>
            </a:prstGeom>
          </p:spPr>
        </p:pic>
      </p:grpSp>
      <p:sp>
        <p:nvSpPr>
          <p:cNvPr id="9" name="文本框 8"/>
          <p:cNvSpPr txBox="1"/>
          <p:nvPr/>
        </p:nvSpPr>
        <p:spPr>
          <a:xfrm>
            <a:off x="3267057" y="1253792"/>
            <a:ext cx="1022159" cy="368300"/>
          </a:xfrm>
          <a:prstGeom prst="rect">
            <a:avLst/>
          </a:prstGeom>
          <a:noFill/>
        </p:spPr>
        <p:txBody>
          <a:bodyPr wrap="square" rtlCol="0">
            <a:spAutoFit/>
          </a:bodyPr>
          <a:lstStyle/>
          <a:p>
            <a:r>
              <a:rPr lang="en-US" altLang="zh-CN" sz="900" dirty="0" smtClean="0"/>
              <a:t>Petrel2015</a:t>
            </a:r>
            <a:r>
              <a:rPr lang="zh-CN" altLang="en-US" sz="900" dirty="0" smtClean="0"/>
              <a:t>前版本</a:t>
            </a:r>
            <a:endParaRPr lang="zh-CN" altLang="en-US" sz="900" dirty="0"/>
          </a:p>
        </p:txBody>
      </p:sp>
      <p:sp>
        <p:nvSpPr>
          <p:cNvPr id="10" name="文本框 9"/>
          <p:cNvSpPr txBox="1"/>
          <p:nvPr/>
        </p:nvSpPr>
        <p:spPr>
          <a:xfrm>
            <a:off x="3267057" y="3787801"/>
            <a:ext cx="1022159" cy="368300"/>
          </a:xfrm>
          <a:prstGeom prst="rect">
            <a:avLst/>
          </a:prstGeom>
          <a:noFill/>
        </p:spPr>
        <p:txBody>
          <a:bodyPr wrap="square" rtlCol="0">
            <a:spAutoFit/>
          </a:bodyPr>
          <a:lstStyle/>
          <a:p>
            <a:r>
              <a:rPr lang="en-US" altLang="zh-CN" sz="900" dirty="0" smtClean="0"/>
              <a:t>Petrel2015</a:t>
            </a:r>
            <a:r>
              <a:rPr lang="zh-CN" altLang="en-US" sz="900" dirty="0" smtClean="0"/>
              <a:t>后版本</a:t>
            </a:r>
            <a:endParaRPr lang="zh-CN" altLang="en-US" sz="900" dirty="0"/>
          </a:p>
        </p:txBody>
      </p:sp>
      <p:sp>
        <p:nvSpPr>
          <p:cNvPr id="11" name="文本框 10"/>
          <p:cNvSpPr txBox="1"/>
          <p:nvPr/>
        </p:nvSpPr>
        <p:spPr>
          <a:xfrm>
            <a:off x="1507775" y="2823452"/>
            <a:ext cx="2481941" cy="414020"/>
          </a:xfrm>
          <a:prstGeom prst="rect">
            <a:avLst/>
          </a:prstGeom>
          <a:noFill/>
        </p:spPr>
        <p:txBody>
          <a:bodyPr wrap="square" rtlCol="0">
            <a:spAutoFit/>
          </a:bodyPr>
          <a:lstStyle/>
          <a:p>
            <a:r>
              <a:rPr lang="en-US" altLang="zh-CN" sz="1050" dirty="0" smtClean="0"/>
              <a:t>Case</a:t>
            </a:r>
            <a:r>
              <a:rPr lang="zh-CN" altLang="en-US" sz="1050" dirty="0" smtClean="0"/>
              <a:t>设定里选中流线模型计算，重新</a:t>
            </a:r>
            <a:r>
              <a:rPr lang="en-US" altLang="zh-CN" sz="1050" dirty="0" smtClean="0"/>
              <a:t>Run</a:t>
            </a:r>
            <a:endParaRPr lang="zh-CN" altLang="en-US" sz="105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流线模型</a:t>
            </a:r>
            <a:endParaRPr lang="en-US" altLang="zh-CN" sz="1350" b="1" dirty="0" smtClean="0"/>
          </a:p>
        </p:txBody>
      </p:sp>
      <p:pic>
        <p:nvPicPr>
          <p:cNvPr id="3" name="图片 2"/>
          <p:cNvPicPr>
            <a:picLocks noChangeAspect="1"/>
          </p:cNvPicPr>
          <p:nvPr/>
        </p:nvPicPr>
        <p:blipFill>
          <a:blip r:embed="rId1"/>
          <a:stretch>
            <a:fillRect/>
          </a:stretch>
        </p:blipFill>
        <p:spPr>
          <a:xfrm>
            <a:off x="1358390" y="2478580"/>
            <a:ext cx="1928813" cy="1678781"/>
          </a:xfrm>
          <a:prstGeom prst="rect">
            <a:avLst/>
          </a:prstGeom>
        </p:spPr>
      </p:pic>
      <p:pic>
        <p:nvPicPr>
          <p:cNvPr id="4" name="图片 3"/>
          <p:cNvPicPr>
            <a:picLocks noChangeAspect="1"/>
          </p:cNvPicPr>
          <p:nvPr/>
        </p:nvPicPr>
        <p:blipFill>
          <a:blip r:embed="rId2"/>
          <a:stretch>
            <a:fillRect/>
          </a:stretch>
        </p:blipFill>
        <p:spPr>
          <a:xfrm>
            <a:off x="1300297" y="503568"/>
            <a:ext cx="2327111" cy="1379029"/>
          </a:xfrm>
          <a:prstGeom prst="rect">
            <a:avLst/>
          </a:prstGeom>
        </p:spPr>
      </p:pic>
      <p:pic>
        <p:nvPicPr>
          <p:cNvPr id="5" name="图片 4"/>
          <p:cNvPicPr>
            <a:picLocks noChangeAspect="1"/>
          </p:cNvPicPr>
          <p:nvPr/>
        </p:nvPicPr>
        <p:blipFill>
          <a:blip r:embed="rId3"/>
          <a:stretch>
            <a:fillRect/>
          </a:stretch>
        </p:blipFill>
        <p:spPr>
          <a:xfrm>
            <a:off x="4096367" y="276999"/>
            <a:ext cx="3361796" cy="2097422"/>
          </a:xfrm>
          <a:prstGeom prst="rect">
            <a:avLst/>
          </a:prstGeom>
        </p:spPr>
      </p:pic>
      <p:cxnSp>
        <p:nvCxnSpPr>
          <p:cNvPr id="6" name="直接箭头连接符 5"/>
          <p:cNvCxnSpPr/>
          <p:nvPr/>
        </p:nvCxnSpPr>
        <p:spPr>
          <a:xfrm>
            <a:off x="4664600" y="760203"/>
            <a:ext cx="1007269" cy="210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1952772" y="1952847"/>
            <a:ext cx="1189399" cy="506730"/>
          </a:xfrm>
          <a:prstGeom prst="rect">
            <a:avLst/>
          </a:prstGeom>
          <a:noFill/>
        </p:spPr>
        <p:txBody>
          <a:bodyPr wrap="square" rtlCol="0">
            <a:spAutoFit/>
          </a:bodyPr>
          <a:lstStyle/>
          <a:p>
            <a:r>
              <a:rPr lang="zh-CN" altLang="en-US" sz="900" dirty="0" smtClean="0"/>
              <a:t>在</a:t>
            </a:r>
            <a:r>
              <a:rPr lang="en-US" altLang="zh-CN" sz="900" dirty="0" smtClean="0"/>
              <a:t>Input</a:t>
            </a:r>
            <a:r>
              <a:rPr lang="zh-CN" altLang="en-US" sz="900" dirty="0" smtClean="0"/>
              <a:t>选项卡里建立新的</a:t>
            </a:r>
            <a:r>
              <a:rPr lang="en-US" altLang="zh-CN" sz="900" dirty="0" smtClean="0"/>
              <a:t>Saved searches</a:t>
            </a:r>
            <a:endParaRPr lang="zh-CN" altLang="en-US" sz="900" dirty="0"/>
          </a:p>
        </p:txBody>
      </p:sp>
      <p:sp>
        <p:nvSpPr>
          <p:cNvPr id="9" name="文本框 8"/>
          <p:cNvSpPr txBox="1"/>
          <p:nvPr/>
        </p:nvSpPr>
        <p:spPr>
          <a:xfrm>
            <a:off x="5957063" y="1434749"/>
            <a:ext cx="1189399" cy="229870"/>
          </a:xfrm>
          <a:prstGeom prst="rect">
            <a:avLst/>
          </a:prstGeom>
          <a:noFill/>
        </p:spPr>
        <p:txBody>
          <a:bodyPr wrap="square" rtlCol="0">
            <a:spAutoFit/>
          </a:bodyPr>
          <a:lstStyle/>
          <a:p>
            <a:r>
              <a:rPr lang="zh-CN" altLang="en-US" sz="900" dirty="0" smtClean="0"/>
              <a:t>把全部井导入</a:t>
            </a:r>
            <a:endParaRPr lang="zh-CN" altLang="en-US" sz="900" dirty="0"/>
          </a:p>
        </p:txBody>
      </p:sp>
      <p:pic>
        <p:nvPicPr>
          <p:cNvPr id="10" name="图片 9"/>
          <p:cNvPicPr>
            <a:picLocks noChangeAspect="1"/>
          </p:cNvPicPr>
          <p:nvPr/>
        </p:nvPicPr>
        <p:blipFill>
          <a:blip r:embed="rId4"/>
          <a:stretch>
            <a:fillRect/>
          </a:stretch>
        </p:blipFill>
        <p:spPr>
          <a:xfrm>
            <a:off x="5312692" y="2651420"/>
            <a:ext cx="2351878" cy="2108752"/>
          </a:xfrm>
          <a:prstGeom prst="rect">
            <a:avLst/>
          </a:prstGeom>
        </p:spPr>
      </p:pic>
      <p:pic>
        <p:nvPicPr>
          <p:cNvPr id="11" name="图片 10"/>
          <p:cNvPicPr>
            <a:picLocks noChangeAspect="1"/>
          </p:cNvPicPr>
          <p:nvPr/>
        </p:nvPicPr>
        <p:blipFill>
          <a:blip r:embed="rId5"/>
          <a:stretch>
            <a:fillRect/>
          </a:stretch>
        </p:blipFill>
        <p:spPr>
          <a:xfrm>
            <a:off x="3968117" y="3900488"/>
            <a:ext cx="1228725" cy="257175"/>
          </a:xfrm>
          <a:prstGeom prst="rect">
            <a:avLst/>
          </a:prstGeom>
        </p:spPr>
      </p:pic>
      <p:cxnSp>
        <p:nvCxnSpPr>
          <p:cNvPr id="12" name="直接箭头连接符 11"/>
          <p:cNvCxnSpPr/>
          <p:nvPr/>
        </p:nvCxnSpPr>
        <p:spPr>
          <a:xfrm>
            <a:off x="5196842" y="4029075"/>
            <a:ext cx="9500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图片 16"/>
          <p:cNvPicPr>
            <a:picLocks noChangeAspect="1"/>
          </p:cNvPicPr>
          <p:nvPr/>
        </p:nvPicPr>
        <p:blipFill>
          <a:blip r:embed="rId6"/>
          <a:stretch>
            <a:fillRect/>
          </a:stretch>
        </p:blipFill>
        <p:spPr>
          <a:xfrm>
            <a:off x="1952772" y="4395600"/>
            <a:ext cx="2436019" cy="657225"/>
          </a:xfrm>
          <a:prstGeom prst="rect">
            <a:avLst/>
          </a:prstGeom>
        </p:spPr>
      </p:pic>
      <p:sp>
        <p:nvSpPr>
          <p:cNvPr id="18" name="右箭头 17"/>
          <p:cNvSpPr/>
          <p:nvPr/>
        </p:nvSpPr>
        <p:spPr>
          <a:xfrm>
            <a:off x="3486638" y="1073269"/>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右箭头 18"/>
          <p:cNvSpPr/>
          <p:nvPr/>
        </p:nvSpPr>
        <p:spPr>
          <a:xfrm>
            <a:off x="3544867" y="3485822"/>
            <a:ext cx="125559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右箭头 19"/>
          <p:cNvSpPr/>
          <p:nvPr/>
        </p:nvSpPr>
        <p:spPr>
          <a:xfrm rot="9845269">
            <a:off x="4598137" y="4442825"/>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20"/>
          <p:cNvSpPr txBox="1"/>
          <p:nvPr/>
        </p:nvSpPr>
        <p:spPr>
          <a:xfrm>
            <a:off x="4461880" y="4757359"/>
            <a:ext cx="1189399" cy="506730"/>
          </a:xfrm>
          <a:prstGeom prst="rect">
            <a:avLst/>
          </a:prstGeom>
          <a:noFill/>
        </p:spPr>
        <p:txBody>
          <a:bodyPr wrap="square" rtlCol="0">
            <a:spAutoFit/>
          </a:bodyPr>
          <a:lstStyle/>
          <a:p>
            <a:r>
              <a:rPr lang="zh-CN" altLang="en-US" sz="900" dirty="0" smtClean="0"/>
              <a:t>在</a:t>
            </a:r>
            <a:r>
              <a:rPr lang="en-US" altLang="zh-CN" sz="900" dirty="0" smtClean="0"/>
              <a:t>Models</a:t>
            </a:r>
            <a:r>
              <a:rPr lang="zh-CN" altLang="en-US" sz="900" dirty="0" smtClean="0"/>
              <a:t>选项卡里查看新生成的流线模型</a:t>
            </a:r>
            <a:endParaRPr lang="zh-CN" altLang="en-US" sz="900" dirty="0"/>
          </a:p>
        </p:txBody>
      </p:sp>
      <p:sp>
        <p:nvSpPr>
          <p:cNvPr id="22" name="文本框 21"/>
          <p:cNvSpPr txBox="1"/>
          <p:nvPr/>
        </p:nvSpPr>
        <p:spPr>
          <a:xfrm>
            <a:off x="6463234" y="3962789"/>
            <a:ext cx="1688165" cy="454660"/>
          </a:xfrm>
          <a:prstGeom prst="rect">
            <a:avLst/>
          </a:prstGeom>
          <a:noFill/>
        </p:spPr>
        <p:txBody>
          <a:bodyPr wrap="square" rtlCol="0">
            <a:spAutoFit/>
          </a:bodyPr>
          <a:lstStyle/>
          <a:p>
            <a:r>
              <a:rPr lang="zh-CN" altLang="en-US" sz="790" dirty="0" smtClean="0"/>
              <a:t>导入刚建立的搜索井</a:t>
            </a:r>
            <a:endParaRPr lang="en-US" altLang="zh-CN" sz="790" dirty="0" smtClean="0"/>
          </a:p>
          <a:p>
            <a:endParaRPr lang="en-US" altLang="zh-CN" sz="790" dirty="0" smtClean="0"/>
          </a:p>
          <a:p>
            <a:r>
              <a:rPr lang="zh-CN" altLang="en-US" sz="790" dirty="0" smtClean="0"/>
              <a:t>输入总流线数，越大运算越慢</a:t>
            </a:r>
            <a:endParaRPr lang="zh-CN" altLang="en-US" sz="79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数模计算器</a:t>
            </a:r>
            <a:endParaRPr lang="en-US" altLang="zh-CN" sz="1350" b="1" dirty="0" smtClean="0"/>
          </a:p>
        </p:txBody>
      </p:sp>
      <p:pic>
        <p:nvPicPr>
          <p:cNvPr id="3" name="图片 2"/>
          <p:cNvPicPr>
            <a:picLocks noChangeAspect="1"/>
          </p:cNvPicPr>
          <p:nvPr/>
        </p:nvPicPr>
        <p:blipFill>
          <a:blip r:embed="rId1"/>
          <a:stretch>
            <a:fillRect/>
          </a:stretch>
        </p:blipFill>
        <p:spPr>
          <a:xfrm>
            <a:off x="1361423" y="464075"/>
            <a:ext cx="2021681" cy="1614488"/>
          </a:xfrm>
          <a:prstGeom prst="rect">
            <a:avLst/>
          </a:prstGeom>
        </p:spPr>
      </p:pic>
      <p:pic>
        <p:nvPicPr>
          <p:cNvPr id="4" name="图片 3"/>
          <p:cNvPicPr>
            <a:picLocks noChangeAspect="1"/>
          </p:cNvPicPr>
          <p:nvPr/>
        </p:nvPicPr>
        <p:blipFill>
          <a:blip r:embed="rId2"/>
          <a:stretch>
            <a:fillRect/>
          </a:stretch>
        </p:blipFill>
        <p:spPr>
          <a:xfrm>
            <a:off x="3817391" y="276999"/>
            <a:ext cx="3793079" cy="2105183"/>
          </a:xfrm>
          <a:prstGeom prst="rect">
            <a:avLst/>
          </a:prstGeom>
        </p:spPr>
      </p:pic>
      <p:pic>
        <p:nvPicPr>
          <p:cNvPr id="5" name="图片 4"/>
          <p:cNvPicPr>
            <a:picLocks noChangeAspect="1"/>
          </p:cNvPicPr>
          <p:nvPr/>
        </p:nvPicPr>
        <p:blipFill>
          <a:blip r:embed="rId3"/>
          <a:stretch>
            <a:fillRect/>
          </a:stretch>
        </p:blipFill>
        <p:spPr>
          <a:xfrm>
            <a:off x="1300499" y="3171487"/>
            <a:ext cx="2264569" cy="1278731"/>
          </a:xfrm>
          <a:prstGeom prst="rect">
            <a:avLst/>
          </a:prstGeom>
        </p:spPr>
      </p:pic>
      <p:pic>
        <p:nvPicPr>
          <p:cNvPr id="6" name="图片 5"/>
          <p:cNvPicPr>
            <a:picLocks noChangeAspect="1"/>
          </p:cNvPicPr>
          <p:nvPr/>
        </p:nvPicPr>
        <p:blipFill>
          <a:blip r:embed="rId4"/>
          <a:stretch>
            <a:fillRect/>
          </a:stretch>
        </p:blipFill>
        <p:spPr>
          <a:xfrm>
            <a:off x="3432033" y="2648655"/>
            <a:ext cx="4277826" cy="234353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修改模拟属性</a:t>
            </a:r>
            <a:endParaRPr lang="en-US" altLang="zh-CN" sz="1350" b="1" dirty="0" smtClean="0"/>
          </a:p>
        </p:txBody>
      </p:sp>
      <p:pic>
        <p:nvPicPr>
          <p:cNvPr id="3" name="图片 2"/>
          <p:cNvPicPr>
            <a:picLocks noChangeAspect="1"/>
          </p:cNvPicPr>
          <p:nvPr/>
        </p:nvPicPr>
        <p:blipFill>
          <a:blip r:embed="rId1"/>
          <a:stretch>
            <a:fillRect/>
          </a:stretch>
        </p:blipFill>
        <p:spPr>
          <a:xfrm>
            <a:off x="2143463" y="497676"/>
            <a:ext cx="3994233" cy="3052700"/>
          </a:xfrm>
          <a:prstGeom prst="rect">
            <a:avLst/>
          </a:prstGeom>
        </p:spPr>
      </p:pic>
      <p:sp>
        <p:nvSpPr>
          <p:cNvPr id="4" name="文本框 3"/>
          <p:cNvSpPr txBox="1"/>
          <p:nvPr/>
        </p:nvSpPr>
        <p:spPr>
          <a:xfrm>
            <a:off x="3461241" y="883158"/>
            <a:ext cx="1688165" cy="212090"/>
          </a:xfrm>
          <a:prstGeom prst="rect">
            <a:avLst/>
          </a:prstGeom>
          <a:noFill/>
        </p:spPr>
        <p:txBody>
          <a:bodyPr wrap="square" rtlCol="0">
            <a:spAutoFit/>
          </a:bodyPr>
          <a:lstStyle/>
          <a:p>
            <a:r>
              <a:rPr lang="zh-CN" altLang="en-US" sz="790" dirty="0" smtClean="0"/>
              <a:t>选择</a:t>
            </a:r>
            <a:r>
              <a:rPr lang="zh-CN" altLang="en-US" sz="790" dirty="0"/>
              <a:t>拟合与</a:t>
            </a:r>
            <a:r>
              <a:rPr lang="zh-CN" altLang="en-US" sz="790" dirty="0" smtClean="0"/>
              <a:t>原始</a:t>
            </a:r>
            <a:r>
              <a:rPr lang="zh-CN" altLang="en-US" sz="790" dirty="0"/>
              <a:t>数</a:t>
            </a:r>
            <a:r>
              <a:rPr lang="zh-CN" altLang="en-US" sz="790" dirty="0" smtClean="0"/>
              <a:t>据对比模式</a:t>
            </a:r>
            <a:endParaRPr lang="en-US" altLang="zh-CN" sz="790" dirty="0" smtClean="0"/>
          </a:p>
        </p:txBody>
      </p:sp>
      <p:sp>
        <p:nvSpPr>
          <p:cNvPr id="5" name="文本框 4"/>
          <p:cNvSpPr txBox="1"/>
          <p:nvPr/>
        </p:nvSpPr>
        <p:spPr>
          <a:xfrm>
            <a:off x="2195221" y="1833589"/>
            <a:ext cx="1688165" cy="212090"/>
          </a:xfrm>
          <a:prstGeom prst="rect">
            <a:avLst/>
          </a:prstGeom>
          <a:noFill/>
        </p:spPr>
        <p:txBody>
          <a:bodyPr wrap="square" rtlCol="0">
            <a:spAutoFit/>
          </a:bodyPr>
          <a:lstStyle/>
          <a:p>
            <a:r>
              <a:rPr lang="zh-CN" altLang="en-US" sz="790" dirty="0" smtClean="0"/>
              <a:t>选择原始生产数据</a:t>
            </a:r>
            <a:endParaRPr lang="en-US" altLang="zh-CN" sz="790" dirty="0" smtClean="0"/>
          </a:p>
        </p:txBody>
      </p:sp>
      <p:sp>
        <p:nvSpPr>
          <p:cNvPr id="6" name="文本框 5"/>
          <p:cNvSpPr txBox="1"/>
          <p:nvPr/>
        </p:nvSpPr>
        <p:spPr>
          <a:xfrm>
            <a:off x="2195221" y="2924830"/>
            <a:ext cx="1688165" cy="212090"/>
          </a:xfrm>
          <a:prstGeom prst="rect">
            <a:avLst/>
          </a:prstGeom>
          <a:noFill/>
        </p:spPr>
        <p:txBody>
          <a:bodyPr wrap="square" rtlCol="0">
            <a:spAutoFit/>
          </a:bodyPr>
          <a:lstStyle/>
          <a:p>
            <a:r>
              <a:rPr lang="zh-CN" altLang="en-US" sz="790" dirty="0" smtClean="0"/>
              <a:t>选择历史拟合</a:t>
            </a:r>
            <a:r>
              <a:rPr lang="en-US" altLang="zh-CN" sz="790" dirty="0" smtClean="0"/>
              <a:t>Case</a:t>
            </a:r>
            <a:endParaRPr lang="en-US" altLang="zh-CN" sz="790" dirty="0" smtClean="0"/>
          </a:p>
        </p:txBody>
      </p:sp>
      <p:sp>
        <p:nvSpPr>
          <p:cNvPr id="7" name="文本框 6"/>
          <p:cNvSpPr txBox="1"/>
          <p:nvPr/>
        </p:nvSpPr>
        <p:spPr>
          <a:xfrm>
            <a:off x="4017551" y="1808775"/>
            <a:ext cx="1688165" cy="212090"/>
          </a:xfrm>
          <a:prstGeom prst="rect">
            <a:avLst/>
          </a:prstGeom>
          <a:noFill/>
        </p:spPr>
        <p:txBody>
          <a:bodyPr wrap="square" rtlCol="0">
            <a:spAutoFit/>
          </a:bodyPr>
          <a:lstStyle/>
          <a:p>
            <a:r>
              <a:rPr lang="zh-CN" altLang="en-US" sz="790" dirty="0" smtClean="0"/>
              <a:t>选择所有井</a:t>
            </a:r>
            <a:endParaRPr lang="en-US" altLang="zh-CN" sz="790" dirty="0" smtClean="0"/>
          </a:p>
        </p:txBody>
      </p:sp>
      <p:sp>
        <p:nvSpPr>
          <p:cNvPr id="8" name="文本框 7"/>
          <p:cNvSpPr txBox="1"/>
          <p:nvPr/>
        </p:nvSpPr>
        <p:spPr>
          <a:xfrm>
            <a:off x="6189455" y="1699001"/>
            <a:ext cx="1054578" cy="212090"/>
          </a:xfrm>
          <a:prstGeom prst="rect">
            <a:avLst/>
          </a:prstGeom>
          <a:noFill/>
        </p:spPr>
        <p:txBody>
          <a:bodyPr wrap="square" rtlCol="0">
            <a:spAutoFit/>
          </a:bodyPr>
          <a:lstStyle/>
          <a:p>
            <a:r>
              <a:rPr lang="zh-CN" altLang="en-US" sz="790" dirty="0" smtClean="0"/>
              <a:t>选择要对比的数据</a:t>
            </a:r>
            <a:endParaRPr lang="en-US" altLang="zh-CN" sz="790" dirty="0" smtClean="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693136" y="608702"/>
            <a:ext cx="1705361" cy="1701021"/>
          </a:xfrm>
          <a:prstGeom prst="rect">
            <a:avLst/>
          </a:prstGeom>
        </p:spPr>
      </p:pic>
      <p:sp>
        <p:nvSpPr>
          <p:cNvPr id="3" name="文本框 2"/>
          <p:cNvSpPr txBox="1"/>
          <p:nvPr/>
        </p:nvSpPr>
        <p:spPr>
          <a:xfrm>
            <a:off x="1220710" y="0"/>
            <a:ext cx="3137786" cy="299085"/>
          </a:xfrm>
          <a:prstGeom prst="rect">
            <a:avLst/>
          </a:prstGeom>
          <a:noFill/>
        </p:spPr>
        <p:txBody>
          <a:bodyPr wrap="square" rtlCol="0">
            <a:spAutoFit/>
          </a:bodyPr>
          <a:lstStyle/>
          <a:p>
            <a:r>
              <a:rPr lang="zh-CN" altLang="en-US" sz="1350" b="1" dirty="0" smtClean="0"/>
              <a:t>修改模拟属性</a:t>
            </a:r>
            <a:endParaRPr lang="en-US" altLang="zh-CN" sz="1350" b="1" dirty="0" smtClean="0"/>
          </a:p>
        </p:txBody>
      </p:sp>
      <p:pic>
        <p:nvPicPr>
          <p:cNvPr id="4" name="图片 3"/>
          <p:cNvPicPr>
            <a:picLocks noChangeAspect="1"/>
          </p:cNvPicPr>
          <p:nvPr/>
        </p:nvPicPr>
        <p:blipFill>
          <a:blip r:embed="rId2"/>
          <a:stretch>
            <a:fillRect/>
          </a:stretch>
        </p:blipFill>
        <p:spPr>
          <a:xfrm>
            <a:off x="4067154" y="524055"/>
            <a:ext cx="3335028" cy="4258484"/>
          </a:xfrm>
          <a:prstGeom prst="rect">
            <a:avLst/>
          </a:prstGeom>
        </p:spPr>
      </p:pic>
      <p:sp>
        <p:nvSpPr>
          <p:cNvPr id="5" name="文本框 4"/>
          <p:cNvSpPr txBox="1"/>
          <p:nvPr/>
        </p:nvSpPr>
        <p:spPr>
          <a:xfrm>
            <a:off x="5432486" y="1213765"/>
            <a:ext cx="1054578" cy="212090"/>
          </a:xfrm>
          <a:prstGeom prst="rect">
            <a:avLst/>
          </a:prstGeom>
          <a:noFill/>
        </p:spPr>
        <p:txBody>
          <a:bodyPr wrap="square" rtlCol="0">
            <a:spAutoFit/>
          </a:bodyPr>
          <a:lstStyle/>
          <a:p>
            <a:r>
              <a:rPr lang="zh-CN" altLang="en-US" sz="790" dirty="0" smtClean="0"/>
              <a:t>导入要修改的</a:t>
            </a:r>
            <a:r>
              <a:rPr lang="en-US" altLang="zh-CN" sz="790" dirty="0" smtClean="0"/>
              <a:t>Case</a:t>
            </a:r>
            <a:endParaRPr lang="en-US" altLang="zh-CN" sz="790" dirty="0" smtClean="0"/>
          </a:p>
        </p:txBody>
      </p:sp>
      <p:sp>
        <p:nvSpPr>
          <p:cNvPr id="6" name="文本框 5"/>
          <p:cNvSpPr txBox="1"/>
          <p:nvPr/>
        </p:nvSpPr>
        <p:spPr>
          <a:xfrm>
            <a:off x="4960190" y="2093912"/>
            <a:ext cx="1054578" cy="212090"/>
          </a:xfrm>
          <a:prstGeom prst="rect">
            <a:avLst/>
          </a:prstGeom>
          <a:noFill/>
        </p:spPr>
        <p:txBody>
          <a:bodyPr wrap="square" rtlCol="0">
            <a:spAutoFit/>
          </a:bodyPr>
          <a:lstStyle/>
          <a:p>
            <a:r>
              <a:rPr lang="zh-CN" altLang="en-US" sz="790" dirty="0" smtClean="0"/>
              <a:t>添加操作</a:t>
            </a:r>
            <a:endParaRPr lang="en-US" altLang="zh-CN" sz="790" dirty="0" smtClean="0"/>
          </a:p>
        </p:txBody>
      </p:sp>
      <p:sp>
        <p:nvSpPr>
          <p:cNvPr id="7" name="文本框 6"/>
          <p:cNvSpPr txBox="1"/>
          <p:nvPr/>
        </p:nvSpPr>
        <p:spPr>
          <a:xfrm>
            <a:off x="5068020" y="3663768"/>
            <a:ext cx="1054578" cy="212090"/>
          </a:xfrm>
          <a:prstGeom prst="rect">
            <a:avLst/>
          </a:prstGeom>
          <a:noFill/>
        </p:spPr>
        <p:txBody>
          <a:bodyPr wrap="square" rtlCol="0">
            <a:spAutoFit/>
          </a:bodyPr>
          <a:lstStyle/>
          <a:p>
            <a:r>
              <a:rPr lang="zh-CN" altLang="en-US" sz="790" dirty="0" smtClean="0"/>
              <a:t>计算公式</a:t>
            </a:r>
            <a:endParaRPr lang="en-US" altLang="zh-CN" sz="790" dirty="0" smtClean="0"/>
          </a:p>
        </p:txBody>
      </p:sp>
      <p:sp>
        <p:nvSpPr>
          <p:cNvPr id="8" name="文本框 7"/>
          <p:cNvSpPr txBox="1"/>
          <p:nvPr/>
        </p:nvSpPr>
        <p:spPr>
          <a:xfrm>
            <a:off x="7345395" y="3374366"/>
            <a:ext cx="558559" cy="818515"/>
          </a:xfrm>
          <a:prstGeom prst="rect">
            <a:avLst/>
          </a:prstGeom>
          <a:noFill/>
        </p:spPr>
        <p:txBody>
          <a:bodyPr wrap="square" rtlCol="0">
            <a:spAutoFit/>
          </a:bodyPr>
          <a:lstStyle/>
          <a:p>
            <a:r>
              <a:rPr lang="zh-CN" altLang="en-US" sz="790" dirty="0" smtClean="0"/>
              <a:t>公式模板</a:t>
            </a:r>
            <a:endParaRPr lang="en-US" altLang="zh-CN" sz="790" dirty="0" smtClean="0"/>
          </a:p>
          <a:p>
            <a:endParaRPr lang="en-US" altLang="zh-CN" sz="790" dirty="0" smtClean="0"/>
          </a:p>
          <a:p>
            <a:r>
              <a:rPr lang="en-US" altLang="zh-CN" sz="790" dirty="0" smtClean="0"/>
              <a:t>Case</a:t>
            </a:r>
            <a:r>
              <a:rPr lang="zh-CN" altLang="en-US" sz="790" dirty="0" smtClean="0"/>
              <a:t>内可修改的属性</a:t>
            </a:r>
            <a:endParaRPr lang="en-US" altLang="zh-CN" sz="790" dirty="0" smtClean="0"/>
          </a:p>
        </p:txBody>
      </p:sp>
      <p:pic>
        <p:nvPicPr>
          <p:cNvPr id="9" name="图片 8"/>
          <p:cNvPicPr>
            <a:picLocks noChangeAspect="1"/>
          </p:cNvPicPr>
          <p:nvPr/>
        </p:nvPicPr>
        <p:blipFill>
          <a:blip r:embed="rId3"/>
          <a:stretch>
            <a:fillRect/>
          </a:stretch>
        </p:blipFill>
        <p:spPr>
          <a:xfrm>
            <a:off x="1383209" y="3459677"/>
            <a:ext cx="2182174" cy="533684"/>
          </a:xfrm>
          <a:prstGeom prst="rect">
            <a:avLst/>
          </a:prstGeom>
        </p:spPr>
      </p:pic>
      <p:sp>
        <p:nvSpPr>
          <p:cNvPr id="10" name="右箭头 9"/>
          <p:cNvSpPr/>
          <p:nvPr/>
        </p:nvSpPr>
        <p:spPr>
          <a:xfrm>
            <a:off x="3486638" y="1073269"/>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右箭头 10"/>
          <p:cNvSpPr/>
          <p:nvPr/>
        </p:nvSpPr>
        <p:spPr>
          <a:xfrm rot="10800000">
            <a:off x="3596064" y="3527929"/>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p:nvSpPr>
        <p:spPr>
          <a:xfrm>
            <a:off x="1610318" y="4140377"/>
            <a:ext cx="1727955" cy="212090"/>
          </a:xfrm>
          <a:prstGeom prst="rect">
            <a:avLst/>
          </a:prstGeom>
          <a:noFill/>
        </p:spPr>
        <p:txBody>
          <a:bodyPr wrap="square" rtlCol="0">
            <a:spAutoFit/>
          </a:bodyPr>
          <a:lstStyle/>
          <a:p>
            <a:r>
              <a:rPr lang="en-US" altLang="zh-CN" sz="790" dirty="0" smtClean="0"/>
              <a:t>Input</a:t>
            </a:r>
            <a:r>
              <a:rPr lang="zh-CN" altLang="en-US" sz="790" dirty="0" smtClean="0"/>
              <a:t>选项卡中出现属性修改文件夹</a:t>
            </a:r>
            <a:endParaRPr lang="en-US" altLang="zh-CN" sz="790" dirty="0" smtClean="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修改模拟属性</a:t>
            </a:r>
            <a:endParaRPr lang="en-US" altLang="zh-CN" sz="1350" b="1" dirty="0" smtClean="0"/>
          </a:p>
        </p:txBody>
      </p:sp>
      <p:pic>
        <p:nvPicPr>
          <p:cNvPr id="3" name="图片 2"/>
          <p:cNvPicPr>
            <a:picLocks noChangeAspect="1"/>
          </p:cNvPicPr>
          <p:nvPr/>
        </p:nvPicPr>
        <p:blipFill>
          <a:blip r:embed="rId1"/>
          <a:stretch>
            <a:fillRect/>
          </a:stretch>
        </p:blipFill>
        <p:spPr>
          <a:xfrm>
            <a:off x="1919917" y="595020"/>
            <a:ext cx="5200650" cy="3707606"/>
          </a:xfrm>
          <a:prstGeom prst="rect">
            <a:avLst/>
          </a:prstGeom>
        </p:spPr>
      </p:pic>
      <p:sp>
        <p:nvSpPr>
          <p:cNvPr id="4" name="文本框 3"/>
          <p:cNvSpPr txBox="1"/>
          <p:nvPr/>
        </p:nvSpPr>
        <p:spPr>
          <a:xfrm>
            <a:off x="2153781" y="4430210"/>
            <a:ext cx="4637364" cy="414020"/>
          </a:xfrm>
          <a:prstGeom prst="rect">
            <a:avLst/>
          </a:prstGeom>
          <a:noFill/>
        </p:spPr>
        <p:txBody>
          <a:bodyPr wrap="square" rtlCol="0">
            <a:spAutoFit/>
          </a:bodyPr>
          <a:lstStyle/>
          <a:p>
            <a:r>
              <a:rPr lang="zh-CN" altLang="en-US" sz="1050" dirty="0" smtClean="0"/>
              <a:t>重新模拟</a:t>
            </a:r>
            <a:r>
              <a:rPr lang="en-US" altLang="zh-CN" sz="1050" dirty="0" smtClean="0"/>
              <a:t>Case</a:t>
            </a:r>
            <a:r>
              <a:rPr lang="zh-CN" altLang="en-US" sz="1050" dirty="0" smtClean="0"/>
              <a:t>时新建一行，选择</a:t>
            </a:r>
            <a:r>
              <a:rPr lang="en-US" altLang="zh-CN" sz="1050" dirty="0" smtClean="0"/>
              <a:t>Property modifier set</a:t>
            </a:r>
            <a:r>
              <a:rPr lang="zh-CN" altLang="en-US" sz="1050" dirty="0" smtClean="0"/>
              <a:t>关键字，导入</a:t>
            </a:r>
            <a:r>
              <a:rPr lang="en-US" altLang="zh-CN" sz="1050" dirty="0" smtClean="0"/>
              <a:t>Input</a:t>
            </a:r>
            <a:r>
              <a:rPr lang="zh-CN" altLang="en-US" sz="1050" dirty="0" smtClean="0"/>
              <a:t>选项卡里对应的文件夹，</a:t>
            </a:r>
            <a:r>
              <a:rPr lang="en-US" altLang="zh-CN" sz="1050" dirty="0" smtClean="0"/>
              <a:t>Run</a:t>
            </a:r>
            <a:endParaRPr lang="en-US" altLang="zh-CN" sz="1050" dirty="0" smtClean="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修改断层传导率</a:t>
            </a:r>
            <a:endParaRPr lang="en-US" altLang="zh-CN" sz="1350" b="1" dirty="0" smtClean="0"/>
          </a:p>
        </p:txBody>
      </p:sp>
      <p:pic>
        <p:nvPicPr>
          <p:cNvPr id="3" name="图片 2"/>
          <p:cNvPicPr>
            <a:picLocks noChangeAspect="1"/>
          </p:cNvPicPr>
          <p:nvPr/>
        </p:nvPicPr>
        <p:blipFill>
          <a:blip r:embed="rId1"/>
          <a:stretch>
            <a:fillRect/>
          </a:stretch>
        </p:blipFill>
        <p:spPr>
          <a:xfrm>
            <a:off x="1365467" y="473915"/>
            <a:ext cx="1296725" cy="1033553"/>
          </a:xfrm>
          <a:prstGeom prst="rect">
            <a:avLst/>
          </a:prstGeom>
        </p:spPr>
      </p:pic>
      <p:pic>
        <p:nvPicPr>
          <p:cNvPr id="4" name="图片 3"/>
          <p:cNvPicPr>
            <a:picLocks noChangeAspect="1"/>
          </p:cNvPicPr>
          <p:nvPr/>
        </p:nvPicPr>
        <p:blipFill>
          <a:blip r:embed="rId2"/>
          <a:stretch>
            <a:fillRect/>
          </a:stretch>
        </p:blipFill>
        <p:spPr>
          <a:xfrm>
            <a:off x="3191301" y="276999"/>
            <a:ext cx="1969451" cy="2267531"/>
          </a:xfrm>
          <a:prstGeom prst="rect">
            <a:avLst/>
          </a:prstGeom>
        </p:spPr>
      </p:pic>
      <p:pic>
        <p:nvPicPr>
          <p:cNvPr id="5" name="图片 4"/>
          <p:cNvPicPr>
            <a:picLocks noChangeAspect="1"/>
          </p:cNvPicPr>
          <p:nvPr/>
        </p:nvPicPr>
        <p:blipFill>
          <a:blip r:embed="rId3"/>
          <a:stretch>
            <a:fillRect/>
          </a:stretch>
        </p:blipFill>
        <p:spPr>
          <a:xfrm>
            <a:off x="5356574" y="277690"/>
            <a:ext cx="1945026" cy="2266840"/>
          </a:xfrm>
          <a:prstGeom prst="rect">
            <a:avLst/>
          </a:prstGeom>
        </p:spPr>
      </p:pic>
      <p:pic>
        <p:nvPicPr>
          <p:cNvPr id="6" name="图片 5"/>
          <p:cNvPicPr>
            <a:picLocks noChangeAspect="1"/>
          </p:cNvPicPr>
          <p:nvPr/>
        </p:nvPicPr>
        <p:blipFill>
          <a:blip r:embed="rId4"/>
          <a:stretch>
            <a:fillRect/>
          </a:stretch>
        </p:blipFill>
        <p:spPr>
          <a:xfrm>
            <a:off x="1325714" y="2793824"/>
            <a:ext cx="2672958" cy="884471"/>
          </a:xfrm>
          <a:prstGeom prst="rect">
            <a:avLst/>
          </a:prstGeom>
        </p:spPr>
      </p:pic>
      <p:pic>
        <p:nvPicPr>
          <p:cNvPr id="7" name="图片 6"/>
          <p:cNvPicPr>
            <a:picLocks noChangeAspect="1"/>
          </p:cNvPicPr>
          <p:nvPr/>
        </p:nvPicPr>
        <p:blipFill>
          <a:blip r:embed="rId5"/>
          <a:stretch>
            <a:fillRect/>
          </a:stretch>
        </p:blipFill>
        <p:spPr>
          <a:xfrm>
            <a:off x="1325714" y="3927590"/>
            <a:ext cx="2672958" cy="852457"/>
          </a:xfrm>
          <a:prstGeom prst="rect">
            <a:avLst/>
          </a:prstGeom>
        </p:spPr>
      </p:pic>
      <p:pic>
        <p:nvPicPr>
          <p:cNvPr id="8" name="图片 7"/>
          <p:cNvPicPr>
            <a:picLocks noChangeAspect="1"/>
          </p:cNvPicPr>
          <p:nvPr/>
        </p:nvPicPr>
        <p:blipFill>
          <a:blip r:embed="rId6"/>
          <a:stretch>
            <a:fillRect/>
          </a:stretch>
        </p:blipFill>
        <p:spPr>
          <a:xfrm>
            <a:off x="5848649" y="3116217"/>
            <a:ext cx="2129646" cy="1577756"/>
          </a:xfrm>
          <a:prstGeom prst="rect">
            <a:avLst/>
          </a:prstGeom>
        </p:spPr>
      </p:pic>
      <p:pic>
        <p:nvPicPr>
          <p:cNvPr id="9" name="图片 8"/>
          <p:cNvPicPr>
            <a:picLocks noChangeAspect="1"/>
          </p:cNvPicPr>
          <p:nvPr/>
        </p:nvPicPr>
        <p:blipFill>
          <a:blip r:embed="rId7"/>
          <a:stretch>
            <a:fillRect/>
          </a:stretch>
        </p:blipFill>
        <p:spPr>
          <a:xfrm>
            <a:off x="4176026" y="3161206"/>
            <a:ext cx="1495268" cy="1532768"/>
          </a:xfrm>
          <a:prstGeom prst="rect">
            <a:avLst/>
          </a:prstGeom>
        </p:spPr>
      </p:pic>
      <p:sp>
        <p:nvSpPr>
          <p:cNvPr id="10" name="文本框 9"/>
          <p:cNvSpPr txBox="1"/>
          <p:nvPr/>
        </p:nvSpPr>
        <p:spPr>
          <a:xfrm>
            <a:off x="3191300" y="2506619"/>
            <a:ext cx="1969451" cy="252730"/>
          </a:xfrm>
          <a:prstGeom prst="rect">
            <a:avLst/>
          </a:prstGeom>
          <a:noFill/>
        </p:spPr>
        <p:txBody>
          <a:bodyPr wrap="square" rtlCol="0">
            <a:spAutoFit/>
          </a:bodyPr>
          <a:lstStyle/>
          <a:p>
            <a:r>
              <a:rPr lang="zh-CN" altLang="en-US" sz="1050" dirty="0" smtClean="0"/>
              <a:t>①设定一个传导率为</a:t>
            </a:r>
            <a:r>
              <a:rPr lang="en-US" altLang="zh-CN" sz="1050" dirty="0" smtClean="0"/>
              <a:t>0</a:t>
            </a:r>
            <a:r>
              <a:rPr lang="zh-CN" altLang="en-US" sz="1050" dirty="0" smtClean="0"/>
              <a:t>的设置</a:t>
            </a:r>
            <a:endParaRPr lang="en-US" altLang="zh-CN" sz="1050" dirty="0" smtClean="0"/>
          </a:p>
        </p:txBody>
      </p:sp>
      <p:sp>
        <p:nvSpPr>
          <p:cNvPr id="11" name="文本框 10"/>
          <p:cNvSpPr txBox="1"/>
          <p:nvPr/>
        </p:nvSpPr>
        <p:spPr>
          <a:xfrm>
            <a:off x="5466518" y="2506619"/>
            <a:ext cx="1969451" cy="414020"/>
          </a:xfrm>
          <a:prstGeom prst="rect">
            <a:avLst/>
          </a:prstGeom>
          <a:noFill/>
        </p:spPr>
        <p:txBody>
          <a:bodyPr wrap="square" rtlCol="0">
            <a:spAutoFit/>
          </a:bodyPr>
          <a:lstStyle/>
          <a:p>
            <a:r>
              <a:rPr lang="zh-CN" altLang="en-US" sz="1050" dirty="0" smtClean="0"/>
              <a:t>②设定一个由低封闭性模板计算出来的设置</a:t>
            </a:r>
            <a:endParaRPr lang="en-US" altLang="zh-CN" sz="1050" dirty="0" smtClean="0"/>
          </a:p>
        </p:txBody>
      </p:sp>
      <p:sp>
        <p:nvSpPr>
          <p:cNvPr id="12" name="文本框 11"/>
          <p:cNvSpPr txBox="1"/>
          <p:nvPr/>
        </p:nvSpPr>
        <p:spPr>
          <a:xfrm>
            <a:off x="1677467" y="3727382"/>
            <a:ext cx="1969451" cy="252730"/>
          </a:xfrm>
          <a:prstGeom prst="rect">
            <a:avLst/>
          </a:prstGeom>
          <a:noFill/>
        </p:spPr>
        <p:txBody>
          <a:bodyPr wrap="square" rtlCol="0">
            <a:spAutoFit/>
          </a:bodyPr>
          <a:lstStyle/>
          <a:p>
            <a:r>
              <a:rPr lang="zh-CN" altLang="en-US" sz="1050" dirty="0" smtClean="0"/>
              <a:t>选择泥质含量为常数</a:t>
            </a:r>
            <a:r>
              <a:rPr lang="en-US" altLang="zh-CN" sz="1050" dirty="0" smtClean="0"/>
              <a:t>20</a:t>
            </a:r>
            <a:endParaRPr lang="en-US" altLang="zh-CN" sz="1050" dirty="0" smtClean="0"/>
          </a:p>
        </p:txBody>
      </p:sp>
      <p:sp>
        <p:nvSpPr>
          <p:cNvPr id="13" name="文本框 12"/>
          <p:cNvSpPr txBox="1"/>
          <p:nvPr/>
        </p:nvSpPr>
        <p:spPr>
          <a:xfrm>
            <a:off x="1677466" y="4738855"/>
            <a:ext cx="1969451" cy="414020"/>
          </a:xfrm>
          <a:prstGeom prst="rect">
            <a:avLst/>
          </a:prstGeom>
          <a:noFill/>
        </p:spPr>
        <p:txBody>
          <a:bodyPr wrap="square" rtlCol="0">
            <a:spAutoFit/>
          </a:bodyPr>
          <a:lstStyle/>
          <a:p>
            <a:r>
              <a:rPr lang="zh-CN" altLang="en-US" sz="1050" dirty="0" smtClean="0"/>
              <a:t>③用上步同样的方法设定一个高封闭性模板计算出来的设置</a:t>
            </a:r>
            <a:endParaRPr lang="en-US" altLang="zh-CN" sz="1050" dirty="0" smtClean="0"/>
          </a:p>
        </p:txBody>
      </p:sp>
      <p:sp>
        <p:nvSpPr>
          <p:cNvPr id="14" name="文本框 13"/>
          <p:cNvSpPr txBox="1"/>
          <p:nvPr/>
        </p:nvSpPr>
        <p:spPr>
          <a:xfrm>
            <a:off x="4358496" y="4738855"/>
            <a:ext cx="1121907" cy="252730"/>
          </a:xfrm>
          <a:prstGeom prst="rect">
            <a:avLst/>
          </a:prstGeom>
          <a:noFill/>
        </p:spPr>
        <p:txBody>
          <a:bodyPr wrap="square" rtlCol="0">
            <a:spAutoFit/>
          </a:bodyPr>
          <a:lstStyle/>
          <a:p>
            <a:r>
              <a:rPr lang="zh-CN" altLang="en-US" sz="1050" dirty="0" smtClean="0"/>
              <a:t>完成的三种设置</a:t>
            </a:r>
            <a:endParaRPr lang="en-US" altLang="zh-CN" sz="1050"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676015" y="1039495"/>
            <a:ext cx="1085850" cy="1114425"/>
          </a:xfrm>
          <a:prstGeom prst="rect">
            <a:avLst/>
          </a:prstGeom>
        </p:spPr>
      </p:pic>
      <p:sp>
        <p:nvSpPr>
          <p:cNvPr id="12" name="文本框 11"/>
          <p:cNvSpPr txBox="1"/>
          <p:nvPr/>
        </p:nvSpPr>
        <p:spPr>
          <a:xfrm>
            <a:off x="3676015" y="732790"/>
            <a:ext cx="5078730" cy="306705"/>
          </a:xfrm>
          <a:prstGeom prst="rect">
            <a:avLst/>
          </a:prstGeom>
          <a:noFill/>
        </p:spPr>
        <p:txBody>
          <a:bodyPr wrap="square" rtlCol="0">
            <a:spAutoFit/>
          </a:bodyPr>
          <a:p>
            <a:pPr algn="l"/>
            <a:r>
              <a:rPr lang="zh-CN" altLang="en-US" sz="1400">
                <a:latin typeface="方正大黑简体" panose="03000509000000000000" pitchFamily="2" charset="-122"/>
                <a:ea typeface="方正大黑简体" panose="03000509000000000000" pitchFamily="2" charset="-122"/>
              </a:rPr>
              <a:t>层位解释生成面</a:t>
            </a:r>
            <a:r>
              <a:rPr lang="en-US" altLang="zh-CN" sz="1400">
                <a:latin typeface="方正大黑简体" panose="03000509000000000000" pitchFamily="2" charset="-122"/>
                <a:ea typeface="方正大黑简体" panose="03000509000000000000" pitchFamily="2" charset="-122"/>
              </a:rPr>
              <a:t>-</a:t>
            </a:r>
            <a:r>
              <a:rPr lang="zh-CN" altLang="en-US" sz="1400">
                <a:latin typeface="方正大黑简体" panose="03000509000000000000" pitchFamily="2" charset="-122"/>
                <a:ea typeface="方正大黑简体" panose="03000509000000000000" pitchFamily="2" charset="-122"/>
              </a:rPr>
              <a:t>本质是用于构造建模的层面</a:t>
            </a:r>
            <a:endParaRPr lang="zh-CN" altLang="en-US" sz="1400">
              <a:latin typeface="方正大黑简体" panose="03000509000000000000" pitchFamily="2" charset="-122"/>
              <a:ea typeface="方正大黑简体" panose="03000509000000000000" pitchFamily="2" charset="-122"/>
            </a:endParaRPr>
          </a:p>
        </p:txBody>
      </p:sp>
      <p:grpSp>
        <p:nvGrpSpPr>
          <p:cNvPr id="14" name="组合 13"/>
          <p:cNvGrpSpPr/>
          <p:nvPr/>
        </p:nvGrpSpPr>
        <p:grpSpPr>
          <a:xfrm>
            <a:off x="3728720" y="1941195"/>
            <a:ext cx="2031365" cy="2912110"/>
            <a:chOff x="5872" y="3057"/>
            <a:chExt cx="3199" cy="4586"/>
          </a:xfrm>
        </p:grpSpPr>
        <p:pic>
          <p:nvPicPr>
            <p:cNvPr id="4" name="图片 3"/>
            <p:cNvPicPr>
              <a:picLocks noChangeAspect="1"/>
            </p:cNvPicPr>
            <p:nvPr/>
          </p:nvPicPr>
          <p:blipFill>
            <a:blip r:embed="rId2"/>
            <a:stretch>
              <a:fillRect/>
            </a:stretch>
          </p:blipFill>
          <p:spPr>
            <a:xfrm>
              <a:off x="5872" y="3057"/>
              <a:ext cx="2915" cy="4586"/>
            </a:xfrm>
            <a:prstGeom prst="rect">
              <a:avLst/>
            </a:prstGeom>
          </p:spPr>
        </p:pic>
        <p:sp>
          <p:nvSpPr>
            <p:cNvPr id="6" name="矩形 5"/>
            <p:cNvSpPr/>
            <p:nvPr/>
          </p:nvSpPr>
          <p:spPr>
            <a:xfrm>
              <a:off x="7772" y="5031"/>
              <a:ext cx="881" cy="366"/>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 name="矩形 7"/>
            <p:cNvSpPr/>
            <p:nvPr/>
          </p:nvSpPr>
          <p:spPr>
            <a:xfrm>
              <a:off x="6657" y="4554"/>
              <a:ext cx="1060" cy="257"/>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 name="文本框 8"/>
            <p:cNvSpPr txBox="1"/>
            <p:nvPr/>
          </p:nvSpPr>
          <p:spPr>
            <a:xfrm>
              <a:off x="6129" y="4168"/>
              <a:ext cx="1902" cy="386"/>
            </a:xfrm>
            <a:prstGeom prst="rect">
              <a:avLst/>
            </a:prstGeom>
            <a:noFill/>
          </p:spPr>
          <p:txBody>
            <a:bodyPr wrap="square" rtlCol="0">
              <a:spAutoFit/>
            </a:bodyPr>
            <a:p>
              <a:pPr algn="ctr"/>
              <a:r>
                <a:rPr lang="zh-CN" altLang="en-US" sz="1000">
                  <a:latin typeface="方正大黑简体" panose="03000509000000000000" pitchFamily="2" charset="-122"/>
                  <a:ea typeface="方正大黑简体" panose="03000509000000000000" pitchFamily="2" charset="-122"/>
                </a:rPr>
                <a:t>井分层约束</a:t>
              </a:r>
              <a:endParaRPr lang="zh-CN" altLang="en-US" sz="1000">
                <a:latin typeface="方正大黑简体" panose="03000509000000000000" pitchFamily="2" charset="-122"/>
                <a:ea typeface="方正大黑简体" panose="03000509000000000000" pitchFamily="2" charset="-122"/>
              </a:endParaRPr>
            </a:p>
          </p:txBody>
        </p:sp>
        <p:sp>
          <p:nvSpPr>
            <p:cNvPr id="10" name="文本框 9"/>
            <p:cNvSpPr txBox="1"/>
            <p:nvPr/>
          </p:nvSpPr>
          <p:spPr>
            <a:xfrm>
              <a:off x="7169" y="5363"/>
              <a:ext cx="1902" cy="386"/>
            </a:xfrm>
            <a:prstGeom prst="rect">
              <a:avLst/>
            </a:prstGeom>
            <a:noFill/>
          </p:spPr>
          <p:txBody>
            <a:bodyPr wrap="square" rtlCol="0">
              <a:spAutoFit/>
            </a:bodyPr>
            <a:p>
              <a:pPr algn="ctr"/>
              <a:r>
                <a:rPr lang="zh-CN" altLang="en-US" sz="1000">
                  <a:latin typeface="方正大黑简体" panose="03000509000000000000" pitchFamily="2" charset="-122"/>
                  <a:ea typeface="方正大黑简体" panose="03000509000000000000" pitchFamily="2" charset="-122"/>
                </a:rPr>
                <a:t>面范围</a:t>
              </a:r>
              <a:endParaRPr lang="zh-CN" altLang="en-US" sz="1000">
                <a:latin typeface="方正大黑简体" panose="03000509000000000000" pitchFamily="2" charset="-122"/>
                <a:ea typeface="方正大黑简体" panose="03000509000000000000" pitchFamily="2" charset="-122"/>
              </a:endParaRPr>
            </a:p>
          </p:txBody>
        </p:sp>
      </p:grpSp>
      <p:grpSp>
        <p:nvGrpSpPr>
          <p:cNvPr id="13" name="组合 12"/>
          <p:cNvGrpSpPr/>
          <p:nvPr/>
        </p:nvGrpSpPr>
        <p:grpSpPr>
          <a:xfrm>
            <a:off x="5947410" y="1941195"/>
            <a:ext cx="2071370" cy="2938780"/>
            <a:chOff x="9366" y="3057"/>
            <a:chExt cx="3262" cy="4628"/>
          </a:xfrm>
        </p:grpSpPr>
        <p:pic>
          <p:nvPicPr>
            <p:cNvPr id="5" name="图片 4"/>
            <p:cNvPicPr>
              <a:picLocks noChangeAspect="1"/>
            </p:cNvPicPr>
            <p:nvPr/>
          </p:nvPicPr>
          <p:blipFill>
            <a:blip r:embed="rId3"/>
            <a:stretch>
              <a:fillRect/>
            </a:stretch>
          </p:blipFill>
          <p:spPr>
            <a:xfrm>
              <a:off x="9366" y="3057"/>
              <a:ext cx="3263" cy="4628"/>
            </a:xfrm>
            <a:prstGeom prst="rect">
              <a:avLst/>
            </a:prstGeom>
          </p:spPr>
        </p:pic>
        <p:sp>
          <p:nvSpPr>
            <p:cNvPr id="7" name="矩形 6"/>
            <p:cNvSpPr/>
            <p:nvPr/>
          </p:nvSpPr>
          <p:spPr>
            <a:xfrm>
              <a:off x="9557" y="4326"/>
              <a:ext cx="2946" cy="48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1" name="文本框 10"/>
            <p:cNvSpPr txBox="1"/>
            <p:nvPr/>
          </p:nvSpPr>
          <p:spPr>
            <a:xfrm>
              <a:off x="9557" y="3782"/>
              <a:ext cx="1902" cy="386"/>
            </a:xfrm>
            <a:prstGeom prst="rect">
              <a:avLst/>
            </a:prstGeom>
            <a:noFill/>
          </p:spPr>
          <p:txBody>
            <a:bodyPr wrap="square" rtlCol="0">
              <a:spAutoFit/>
            </a:bodyPr>
            <a:p>
              <a:pPr algn="ctr"/>
              <a:r>
                <a:rPr lang="zh-CN" altLang="en-US" sz="1000">
                  <a:latin typeface="方正大黑简体" panose="03000509000000000000" pitchFamily="2" charset="-122"/>
                  <a:ea typeface="方正大黑简体" panose="03000509000000000000" pitchFamily="2" charset="-122"/>
                </a:rPr>
                <a:t>等值线相关设置</a:t>
              </a:r>
              <a:endParaRPr lang="zh-CN" altLang="en-US" sz="1000">
                <a:latin typeface="方正大黑简体" panose="03000509000000000000" pitchFamily="2" charset="-122"/>
                <a:ea typeface="方正大黑简体" panose="03000509000000000000" pitchFamily="2" charset="-122"/>
              </a:endParaRPr>
            </a:p>
          </p:txBody>
        </p:sp>
      </p:grpSp>
      <p:pic>
        <p:nvPicPr>
          <p:cNvPr id="15" name="图片 14"/>
          <p:cNvPicPr>
            <a:picLocks noChangeAspect="1"/>
          </p:cNvPicPr>
          <p:nvPr/>
        </p:nvPicPr>
        <p:blipFill>
          <a:blip r:embed="rId4"/>
          <a:srcRect l="14708" r="14383"/>
          <a:stretch>
            <a:fillRect/>
          </a:stretch>
        </p:blipFill>
        <p:spPr>
          <a:xfrm>
            <a:off x="329565" y="1715770"/>
            <a:ext cx="3242310" cy="2371090"/>
          </a:xfrm>
          <a:prstGeom prst="rect">
            <a:avLst/>
          </a:prstGeom>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修改断层传导率</a:t>
            </a:r>
            <a:endParaRPr lang="en-US" altLang="zh-CN" sz="1350" b="1" dirty="0" smtClean="0"/>
          </a:p>
        </p:txBody>
      </p:sp>
      <p:pic>
        <p:nvPicPr>
          <p:cNvPr id="3" name="图片 2"/>
          <p:cNvPicPr>
            <a:picLocks noChangeAspect="1"/>
          </p:cNvPicPr>
          <p:nvPr/>
        </p:nvPicPr>
        <p:blipFill>
          <a:blip r:embed="rId1"/>
          <a:stretch>
            <a:fillRect/>
          </a:stretch>
        </p:blipFill>
        <p:spPr>
          <a:xfrm>
            <a:off x="4219598" y="579012"/>
            <a:ext cx="2875629" cy="2090649"/>
          </a:xfrm>
          <a:prstGeom prst="rect">
            <a:avLst/>
          </a:prstGeom>
        </p:spPr>
      </p:pic>
      <p:pic>
        <p:nvPicPr>
          <p:cNvPr id="4" name="图片 3"/>
          <p:cNvPicPr>
            <a:picLocks noChangeAspect="1"/>
          </p:cNvPicPr>
          <p:nvPr/>
        </p:nvPicPr>
        <p:blipFill>
          <a:blip r:embed="rId2"/>
          <a:stretch>
            <a:fillRect/>
          </a:stretch>
        </p:blipFill>
        <p:spPr>
          <a:xfrm>
            <a:off x="1400477" y="857953"/>
            <a:ext cx="1495268" cy="1532768"/>
          </a:xfrm>
          <a:prstGeom prst="rect">
            <a:avLst/>
          </a:prstGeom>
        </p:spPr>
      </p:pic>
      <p:cxnSp>
        <p:nvCxnSpPr>
          <p:cNvPr id="5" name="直接箭头连接符 4"/>
          <p:cNvCxnSpPr/>
          <p:nvPr/>
        </p:nvCxnSpPr>
        <p:spPr>
          <a:xfrm>
            <a:off x="3204140" y="1842279"/>
            <a:ext cx="9500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2148111" y="3135198"/>
            <a:ext cx="5152499" cy="252730"/>
          </a:xfrm>
          <a:prstGeom prst="rect">
            <a:avLst/>
          </a:prstGeom>
          <a:noFill/>
        </p:spPr>
        <p:txBody>
          <a:bodyPr wrap="square" rtlCol="0">
            <a:spAutoFit/>
          </a:bodyPr>
          <a:lstStyle/>
          <a:p>
            <a:r>
              <a:rPr lang="zh-CN" altLang="en-US" sz="1050" dirty="0" smtClean="0"/>
              <a:t>新建三个</a:t>
            </a:r>
            <a:r>
              <a:rPr lang="en-US" altLang="zh-CN" sz="1050" dirty="0" smtClean="0"/>
              <a:t>Case</a:t>
            </a:r>
            <a:r>
              <a:rPr lang="zh-CN" altLang="en-US" sz="1050" dirty="0" smtClean="0"/>
              <a:t>，分别导入不同的断层传导率，查看拟合结果与实际值的差异性。</a:t>
            </a:r>
            <a:endParaRPr lang="en-US" altLang="zh-CN" sz="1050" dirty="0" smtClean="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注水开发方案预测</a:t>
            </a:r>
            <a:endParaRPr lang="en-US" altLang="zh-CN" sz="1350" b="1" dirty="0" smtClean="0"/>
          </a:p>
        </p:txBody>
      </p:sp>
      <p:pic>
        <p:nvPicPr>
          <p:cNvPr id="3" name="图片 2"/>
          <p:cNvPicPr>
            <a:picLocks noChangeAspect="1"/>
          </p:cNvPicPr>
          <p:nvPr/>
        </p:nvPicPr>
        <p:blipFill>
          <a:blip r:embed="rId1"/>
          <a:stretch>
            <a:fillRect/>
          </a:stretch>
        </p:blipFill>
        <p:spPr>
          <a:xfrm>
            <a:off x="1182259" y="447428"/>
            <a:ext cx="1607344" cy="1350169"/>
          </a:xfrm>
          <a:prstGeom prst="rect">
            <a:avLst/>
          </a:prstGeom>
        </p:spPr>
      </p:pic>
      <p:pic>
        <p:nvPicPr>
          <p:cNvPr id="4" name="图片 3"/>
          <p:cNvPicPr>
            <a:picLocks noChangeAspect="1"/>
          </p:cNvPicPr>
          <p:nvPr/>
        </p:nvPicPr>
        <p:blipFill>
          <a:blip r:embed="rId2"/>
          <a:stretch>
            <a:fillRect/>
          </a:stretch>
        </p:blipFill>
        <p:spPr>
          <a:xfrm>
            <a:off x="3484331" y="138500"/>
            <a:ext cx="3086841" cy="2065941"/>
          </a:xfrm>
          <a:prstGeom prst="rect">
            <a:avLst/>
          </a:prstGeom>
        </p:spPr>
      </p:pic>
      <p:pic>
        <p:nvPicPr>
          <p:cNvPr id="5" name="图片 4"/>
          <p:cNvPicPr>
            <a:picLocks noChangeAspect="1"/>
          </p:cNvPicPr>
          <p:nvPr/>
        </p:nvPicPr>
        <p:blipFill>
          <a:blip r:embed="rId3"/>
          <a:stretch>
            <a:fillRect/>
          </a:stretch>
        </p:blipFill>
        <p:spPr>
          <a:xfrm>
            <a:off x="1544802" y="2394698"/>
            <a:ext cx="1306313" cy="1396611"/>
          </a:xfrm>
          <a:prstGeom prst="rect">
            <a:avLst/>
          </a:prstGeom>
        </p:spPr>
      </p:pic>
      <p:pic>
        <p:nvPicPr>
          <p:cNvPr id="6" name="图片 5"/>
          <p:cNvPicPr>
            <a:picLocks noChangeAspect="1"/>
          </p:cNvPicPr>
          <p:nvPr/>
        </p:nvPicPr>
        <p:blipFill>
          <a:blip r:embed="rId4"/>
          <a:stretch>
            <a:fillRect/>
          </a:stretch>
        </p:blipFill>
        <p:spPr>
          <a:xfrm>
            <a:off x="1544802" y="4258409"/>
            <a:ext cx="1390336" cy="335431"/>
          </a:xfrm>
          <a:prstGeom prst="rect">
            <a:avLst/>
          </a:prstGeom>
        </p:spPr>
      </p:pic>
      <p:sp>
        <p:nvSpPr>
          <p:cNvPr id="7" name="文本框 6"/>
          <p:cNvSpPr txBox="1"/>
          <p:nvPr/>
        </p:nvSpPr>
        <p:spPr>
          <a:xfrm>
            <a:off x="3552060" y="2227523"/>
            <a:ext cx="5152499" cy="252730"/>
          </a:xfrm>
          <a:prstGeom prst="rect">
            <a:avLst/>
          </a:prstGeom>
          <a:noFill/>
        </p:spPr>
        <p:txBody>
          <a:bodyPr wrap="square" rtlCol="0">
            <a:spAutoFit/>
          </a:bodyPr>
          <a:lstStyle/>
          <a:p>
            <a:r>
              <a:rPr lang="zh-CN" altLang="en-US" sz="1050" dirty="0" smtClean="0"/>
              <a:t>选择注水开发方案模板</a:t>
            </a:r>
            <a:endParaRPr lang="en-US" altLang="zh-CN" sz="1050" dirty="0" smtClean="0"/>
          </a:p>
        </p:txBody>
      </p:sp>
      <p:pic>
        <p:nvPicPr>
          <p:cNvPr id="8" name="图片 7"/>
          <p:cNvPicPr>
            <a:picLocks noChangeAspect="1"/>
          </p:cNvPicPr>
          <p:nvPr/>
        </p:nvPicPr>
        <p:blipFill>
          <a:blip r:embed="rId5"/>
          <a:stretch>
            <a:fillRect/>
          </a:stretch>
        </p:blipFill>
        <p:spPr>
          <a:xfrm>
            <a:off x="3438839" y="2734034"/>
            <a:ext cx="1978819" cy="1057275"/>
          </a:xfrm>
          <a:prstGeom prst="rect">
            <a:avLst/>
          </a:prstGeom>
        </p:spPr>
      </p:pic>
      <p:pic>
        <p:nvPicPr>
          <p:cNvPr id="9" name="图片 8"/>
          <p:cNvPicPr>
            <a:picLocks noChangeAspect="1"/>
          </p:cNvPicPr>
          <p:nvPr/>
        </p:nvPicPr>
        <p:blipFill>
          <a:blip r:embed="rId6"/>
          <a:stretch>
            <a:fillRect/>
          </a:stretch>
        </p:blipFill>
        <p:spPr>
          <a:xfrm>
            <a:off x="5417657" y="2458356"/>
            <a:ext cx="2495142" cy="1693490"/>
          </a:xfrm>
          <a:prstGeom prst="rect">
            <a:avLst/>
          </a:prstGeom>
        </p:spPr>
      </p:pic>
      <p:sp>
        <p:nvSpPr>
          <p:cNvPr id="10" name="文本框 9"/>
          <p:cNvSpPr txBox="1"/>
          <p:nvPr/>
        </p:nvSpPr>
        <p:spPr>
          <a:xfrm>
            <a:off x="1498973" y="3899044"/>
            <a:ext cx="1897811" cy="252730"/>
          </a:xfrm>
          <a:prstGeom prst="rect">
            <a:avLst/>
          </a:prstGeom>
          <a:noFill/>
        </p:spPr>
        <p:txBody>
          <a:bodyPr wrap="square" rtlCol="0">
            <a:spAutoFit/>
          </a:bodyPr>
          <a:lstStyle/>
          <a:p>
            <a:r>
              <a:rPr lang="zh-CN" altLang="en-US" sz="1050" dirty="0" smtClean="0"/>
              <a:t>将井按采油井和注水井分类</a:t>
            </a:r>
            <a:endParaRPr lang="en-US" altLang="zh-CN" sz="1050" dirty="0" smtClean="0"/>
          </a:p>
        </p:txBody>
      </p:sp>
      <p:sp>
        <p:nvSpPr>
          <p:cNvPr id="11" name="文本框 10"/>
          <p:cNvSpPr txBox="1"/>
          <p:nvPr/>
        </p:nvSpPr>
        <p:spPr>
          <a:xfrm>
            <a:off x="1498972" y="4722371"/>
            <a:ext cx="1897811" cy="252730"/>
          </a:xfrm>
          <a:prstGeom prst="rect">
            <a:avLst/>
          </a:prstGeom>
          <a:noFill/>
        </p:spPr>
        <p:txBody>
          <a:bodyPr wrap="square" rtlCol="0">
            <a:spAutoFit/>
          </a:bodyPr>
          <a:lstStyle/>
          <a:p>
            <a:r>
              <a:rPr lang="zh-CN" altLang="en-US" sz="1050" dirty="0" smtClean="0"/>
              <a:t>修改预测起止时间</a:t>
            </a:r>
            <a:endParaRPr lang="en-US" altLang="zh-CN" sz="1050" dirty="0" smtClean="0"/>
          </a:p>
        </p:txBody>
      </p:sp>
      <p:sp>
        <p:nvSpPr>
          <p:cNvPr id="12" name="文本框 11"/>
          <p:cNvSpPr txBox="1"/>
          <p:nvPr/>
        </p:nvSpPr>
        <p:spPr>
          <a:xfrm>
            <a:off x="4510805" y="4258409"/>
            <a:ext cx="1897811" cy="252730"/>
          </a:xfrm>
          <a:prstGeom prst="rect">
            <a:avLst/>
          </a:prstGeom>
          <a:noFill/>
        </p:spPr>
        <p:txBody>
          <a:bodyPr wrap="square" rtlCol="0">
            <a:spAutoFit/>
          </a:bodyPr>
          <a:lstStyle/>
          <a:p>
            <a:r>
              <a:rPr lang="zh-CN" altLang="en-US" sz="1050" dirty="0" smtClean="0"/>
              <a:t>输入储层体积率的截止值</a:t>
            </a:r>
            <a:endParaRPr lang="en-US" altLang="zh-CN" sz="1050" dirty="0" smtClean="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77024" y="1164419"/>
            <a:ext cx="2595039" cy="1737698"/>
          </a:xfrm>
          <a:prstGeom prst="rect">
            <a:avLst/>
          </a:prstGeom>
        </p:spPr>
      </p:pic>
      <p:pic>
        <p:nvPicPr>
          <p:cNvPr id="3" name="图片 2"/>
          <p:cNvPicPr>
            <a:picLocks noChangeAspect="1"/>
          </p:cNvPicPr>
          <p:nvPr/>
        </p:nvPicPr>
        <p:blipFill>
          <a:blip r:embed="rId2"/>
          <a:stretch>
            <a:fillRect/>
          </a:stretch>
        </p:blipFill>
        <p:spPr>
          <a:xfrm>
            <a:off x="4001072" y="86790"/>
            <a:ext cx="3999928" cy="1785929"/>
          </a:xfrm>
          <a:prstGeom prst="rect">
            <a:avLst/>
          </a:prstGeom>
        </p:spPr>
      </p:pic>
      <p:pic>
        <p:nvPicPr>
          <p:cNvPr id="5" name="图片 4"/>
          <p:cNvPicPr>
            <a:picLocks noChangeAspect="1"/>
          </p:cNvPicPr>
          <p:nvPr/>
        </p:nvPicPr>
        <p:blipFill>
          <a:blip r:embed="rId3"/>
          <a:stretch>
            <a:fillRect/>
          </a:stretch>
        </p:blipFill>
        <p:spPr>
          <a:xfrm>
            <a:off x="4005398" y="3422531"/>
            <a:ext cx="3995602" cy="1720970"/>
          </a:xfrm>
          <a:prstGeom prst="rect">
            <a:avLst/>
          </a:prstGeom>
        </p:spPr>
      </p:pic>
      <p:pic>
        <p:nvPicPr>
          <p:cNvPr id="6" name="图片 5"/>
          <p:cNvPicPr>
            <a:picLocks noChangeAspect="1"/>
          </p:cNvPicPr>
          <p:nvPr/>
        </p:nvPicPr>
        <p:blipFill>
          <a:blip r:embed="rId4"/>
          <a:stretch>
            <a:fillRect/>
          </a:stretch>
        </p:blipFill>
        <p:spPr>
          <a:xfrm>
            <a:off x="4001072" y="1872719"/>
            <a:ext cx="3976789" cy="1541178"/>
          </a:xfrm>
          <a:prstGeom prst="rect">
            <a:avLst/>
          </a:prstGeom>
        </p:spPr>
      </p:pic>
      <p:sp>
        <p:nvSpPr>
          <p:cNvPr id="7" name="文本框 6"/>
          <p:cNvSpPr txBox="1"/>
          <p:nvPr/>
        </p:nvSpPr>
        <p:spPr>
          <a:xfrm>
            <a:off x="1343565" y="2966814"/>
            <a:ext cx="2205396" cy="252730"/>
          </a:xfrm>
          <a:prstGeom prst="rect">
            <a:avLst/>
          </a:prstGeom>
          <a:noFill/>
        </p:spPr>
        <p:txBody>
          <a:bodyPr wrap="square" rtlCol="0">
            <a:spAutoFit/>
          </a:bodyPr>
          <a:lstStyle/>
          <a:p>
            <a:r>
              <a:rPr lang="zh-CN" altLang="en-US" sz="1050" dirty="0" smtClean="0"/>
              <a:t>导入注水井组，设置注采平衡系数</a:t>
            </a:r>
            <a:endParaRPr lang="en-US" altLang="zh-CN" sz="1050" dirty="0" smtClean="0"/>
          </a:p>
        </p:txBody>
      </p:sp>
      <p:sp>
        <p:nvSpPr>
          <p:cNvPr id="8" name="文本框 7"/>
          <p:cNvSpPr txBox="1"/>
          <p:nvPr/>
        </p:nvSpPr>
        <p:spPr>
          <a:xfrm>
            <a:off x="5558914" y="1224067"/>
            <a:ext cx="1897811" cy="252730"/>
          </a:xfrm>
          <a:prstGeom prst="rect">
            <a:avLst/>
          </a:prstGeom>
          <a:noFill/>
        </p:spPr>
        <p:txBody>
          <a:bodyPr wrap="square" rtlCol="0">
            <a:spAutoFit/>
          </a:bodyPr>
          <a:lstStyle/>
          <a:p>
            <a:r>
              <a:rPr lang="zh-CN" altLang="en-US" sz="1050" dirty="0" smtClean="0"/>
              <a:t>设定采油井井底压力截止值</a:t>
            </a:r>
            <a:endParaRPr lang="en-US" altLang="zh-CN" sz="1050" dirty="0" smtClean="0"/>
          </a:p>
        </p:txBody>
      </p:sp>
      <p:sp>
        <p:nvSpPr>
          <p:cNvPr id="9" name="文本框 8"/>
          <p:cNvSpPr txBox="1"/>
          <p:nvPr/>
        </p:nvSpPr>
        <p:spPr>
          <a:xfrm>
            <a:off x="5558914" y="2966814"/>
            <a:ext cx="1897811" cy="414020"/>
          </a:xfrm>
          <a:prstGeom prst="rect">
            <a:avLst/>
          </a:prstGeom>
          <a:noFill/>
        </p:spPr>
        <p:txBody>
          <a:bodyPr wrap="square" rtlCol="0">
            <a:spAutoFit/>
          </a:bodyPr>
          <a:lstStyle/>
          <a:p>
            <a:r>
              <a:rPr lang="zh-CN" altLang="en-US" sz="1050" dirty="0" smtClean="0"/>
              <a:t>设定注水井</a:t>
            </a:r>
            <a:r>
              <a:rPr lang="zh-CN" altLang="en-US" sz="1050" dirty="0"/>
              <a:t>井底压力截止值</a:t>
            </a:r>
            <a:endParaRPr lang="en-US" altLang="zh-CN" sz="1050" dirty="0"/>
          </a:p>
          <a:p>
            <a:endParaRPr lang="en-US" altLang="zh-CN" sz="1050" dirty="0" smtClean="0"/>
          </a:p>
        </p:txBody>
      </p:sp>
      <p:sp>
        <p:nvSpPr>
          <p:cNvPr id="10" name="文本框 9"/>
          <p:cNvSpPr txBox="1"/>
          <p:nvPr/>
        </p:nvSpPr>
        <p:spPr>
          <a:xfrm>
            <a:off x="5558914" y="4052182"/>
            <a:ext cx="1897811" cy="252730"/>
          </a:xfrm>
          <a:prstGeom prst="rect">
            <a:avLst/>
          </a:prstGeom>
          <a:noFill/>
        </p:spPr>
        <p:txBody>
          <a:bodyPr wrap="square" rtlCol="0">
            <a:spAutoFit/>
          </a:bodyPr>
          <a:lstStyle/>
          <a:p>
            <a:r>
              <a:rPr lang="zh-CN" altLang="en-US" sz="1050" dirty="0" smtClean="0"/>
              <a:t>设定报告步长</a:t>
            </a:r>
            <a:endParaRPr lang="en-US" altLang="zh-CN" sz="1050" dirty="0" smtClean="0"/>
          </a:p>
        </p:txBody>
      </p:sp>
      <p:sp>
        <p:nvSpPr>
          <p:cNvPr id="11" name="文本框 10"/>
          <p:cNvSpPr txBox="1"/>
          <p:nvPr/>
        </p:nvSpPr>
        <p:spPr>
          <a:xfrm>
            <a:off x="1220710" y="0"/>
            <a:ext cx="3137786" cy="299085"/>
          </a:xfrm>
          <a:prstGeom prst="rect">
            <a:avLst/>
          </a:prstGeom>
          <a:noFill/>
        </p:spPr>
        <p:txBody>
          <a:bodyPr wrap="square" rtlCol="0">
            <a:spAutoFit/>
          </a:bodyPr>
          <a:lstStyle/>
          <a:p>
            <a:r>
              <a:rPr lang="zh-CN" altLang="en-US" sz="1350" b="1" dirty="0"/>
              <a:t>注水开发</a:t>
            </a:r>
            <a:r>
              <a:rPr lang="zh-CN" altLang="en-US" sz="1350" b="1" dirty="0" smtClean="0"/>
              <a:t>方案预测</a:t>
            </a:r>
            <a:endParaRPr lang="en-US" altLang="zh-CN" sz="1350" b="1" dirty="0" smtClean="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72635" y="911204"/>
            <a:ext cx="2035969" cy="978694"/>
          </a:xfrm>
          <a:prstGeom prst="rect">
            <a:avLst/>
          </a:prstGeom>
        </p:spPr>
      </p:pic>
      <p:pic>
        <p:nvPicPr>
          <p:cNvPr id="3" name="图片 2"/>
          <p:cNvPicPr>
            <a:picLocks noChangeAspect="1"/>
          </p:cNvPicPr>
          <p:nvPr/>
        </p:nvPicPr>
        <p:blipFill>
          <a:blip r:embed="rId2"/>
          <a:stretch>
            <a:fillRect/>
          </a:stretch>
        </p:blipFill>
        <p:spPr>
          <a:xfrm>
            <a:off x="4018562" y="91250"/>
            <a:ext cx="1355696" cy="2368659"/>
          </a:xfrm>
          <a:prstGeom prst="rect">
            <a:avLst/>
          </a:prstGeom>
        </p:spPr>
      </p:pic>
      <p:pic>
        <p:nvPicPr>
          <p:cNvPr id="4" name="图片 3"/>
          <p:cNvPicPr>
            <a:picLocks noChangeAspect="1"/>
          </p:cNvPicPr>
          <p:nvPr/>
        </p:nvPicPr>
        <p:blipFill>
          <a:blip r:embed="rId3"/>
          <a:stretch>
            <a:fillRect/>
          </a:stretch>
        </p:blipFill>
        <p:spPr>
          <a:xfrm>
            <a:off x="1423829" y="2524102"/>
            <a:ext cx="6322219" cy="2450306"/>
          </a:xfrm>
          <a:prstGeom prst="rect">
            <a:avLst/>
          </a:prstGeom>
        </p:spPr>
      </p:pic>
      <p:sp>
        <p:nvSpPr>
          <p:cNvPr id="5" name="文本框 4"/>
          <p:cNvSpPr txBox="1"/>
          <p:nvPr/>
        </p:nvSpPr>
        <p:spPr>
          <a:xfrm>
            <a:off x="1220710" y="0"/>
            <a:ext cx="3137786" cy="299085"/>
          </a:xfrm>
          <a:prstGeom prst="rect">
            <a:avLst/>
          </a:prstGeom>
          <a:noFill/>
        </p:spPr>
        <p:txBody>
          <a:bodyPr wrap="square" rtlCol="0">
            <a:spAutoFit/>
          </a:bodyPr>
          <a:lstStyle/>
          <a:p>
            <a:r>
              <a:rPr lang="zh-CN" altLang="en-US" sz="1350" b="1" dirty="0"/>
              <a:t>注水开发</a:t>
            </a:r>
            <a:r>
              <a:rPr lang="zh-CN" altLang="en-US" sz="1350" b="1" dirty="0" smtClean="0"/>
              <a:t>方案预测</a:t>
            </a:r>
            <a:endParaRPr lang="en-US" altLang="zh-CN" sz="1350" b="1" dirty="0" smtClean="0"/>
          </a:p>
        </p:txBody>
      </p:sp>
      <p:sp>
        <p:nvSpPr>
          <p:cNvPr id="6" name="文本框 5"/>
          <p:cNvSpPr txBox="1"/>
          <p:nvPr/>
        </p:nvSpPr>
        <p:spPr>
          <a:xfrm>
            <a:off x="5617142" y="966083"/>
            <a:ext cx="1897811" cy="252730"/>
          </a:xfrm>
          <a:prstGeom prst="rect">
            <a:avLst/>
          </a:prstGeom>
          <a:noFill/>
        </p:spPr>
        <p:txBody>
          <a:bodyPr wrap="square" rtlCol="0">
            <a:spAutoFit/>
          </a:bodyPr>
          <a:lstStyle/>
          <a:p>
            <a:r>
              <a:rPr lang="zh-CN" altLang="en-US" sz="1050" dirty="0" smtClean="0"/>
              <a:t>添加含水率关键字</a:t>
            </a:r>
            <a:endParaRPr lang="en-US" altLang="zh-CN" sz="1050" dirty="0" smtClean="0"/>
          </a:p>
        </p:txBody>
      </p:sp>
      <p:sp>
        <p:nvSpPr>
          <p:cNvPr id="7" name="文本框 6"/>
          <p:cNvSpPr txBox="1"/>
          <p:nvPr/>
        </p:nvSpPr>
        <p:spPr>
          <a:xfrm>
            <a:off x="5455397" y="4653875"/>
            <a:ext cx="1897811" cy="252730"/>
          </a:xfrm>
          <a:prstGeom prst="rect">
            <a:avLst/>
          </a:prstGeom>
          <a:noFill/>
        </p:spPr>
        <p:txBody>
          <a:bodyPr wrap="square" rtlCol="0">
            <a:spAutoFit/>
          </a:bodyPr>
          <a:lstStyle/>
          <a:p>
            <a:r>
              <a:rPr lang="zh-CN" altLang="en-US" sz="1050" dirty="0" smtClean="0"/>
              <a:t>设定采油井含水率截止值</a:t>
            </a:r>
            <a:endParaRPr lang="en-US" altLang="zh-CN" sz="1050" dirty="0" smtClean="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28806" y="804750"/>
            <a:ext cx="2321578" cy="3297110"/>
          </a:xfrm>
          <a:prstGeom prst="rect">
            <a:avLst/>
          </a:prstGeom>
        </p:spPr>
      </p:pic>
      <p:pic>
        <p:nvPicPr>
          <p:cNvPr id="3" name="图片 2"/>
          <p:cNvPicPr>
            <a:picLocks noChangeAspect="1"/>
          </p:cNvPicPr>
          <p:nvPr/>
        </p:nvPicPr>
        <p:blipFill>
          <a:blip r:embed="rId2"/>
          <a:stretch>
            <a:fillRect/>
          </a:stretch>
        </p:blipFill>
        <p:spPr>
          <a:xfrm>
            <a:off x="3945843" y="1283718"/>
            <a:ext cx="3590108" cy="2539940"/>
          </a:xfrm>
          <a:prstGeom prst="rect">
            <a:avLst/>
          </a:prstGeom>
        </p:spPr>
      </p:pic>
      <p:sp>
        <p:nvSpPr>
          <p:cNvPr id="4" name="文本框 3"/>
          <p:cNvSpPr txBox="1"/>
          <p:nvPr/>
        </p:nvSpPr>
        <p:spPr>
          <a:xfrm>
            <a:off x="1220710" y="0"/>
            <a:ext cx="3137786" cy="299085"/>
          </a:xfrm>
          <a:prstGeom prst="rect">
            <a:avLst/>
          </a:prstGeom>
          <a:noFill/>
        </p:spPr>
        <p:txBody>
          <a:bodyPr wrap="square" rtlCol="0">
            <a:spAutoFit/>
          </a:bodyPr>
          <a:lstStyle/>
          <a:p>
            <a:r>
              <a:rPr lang="zh-CN" altLang="en-US" sz="1350" b="1" dirty="0"/>
              <a:t>注水开发</a:t>
            </a:r>
            <a:r>
              <a:rPr lang="zh-CN" altLang="en-US" sz="1350" b="1" dirty="0" smtClean="0"/>
              <a:t>方案预测</a:t>
            </a:r>
            <a:endParaRPr lang="en-US" altLang="zh-CN" sz="1350" b="1" dirty="0" smtClean="0"/>
          </a:p>
        </p:txBody>
      </p:sp>
      <p:sp>
        <p:nvSpPr>
          <p:cNvPr id="5" name="文本框 4"/>
          <p:cNvSpPr txBox="1"/>
          <p:nvPr/>
        </p:nvSpPr>
        <p:spPr>
          <a:xfrm>
            <a:off x="1840697" y="4175109"/>
            <a:ext cx="1897811" cy="252730"/>
          </a:xfrm>
          <a:prstGeom prst="rect">
            <a:avLst/>
          </a:prstGeom>
          <a:noFill/>
        </p:spPr>
        <p:txBody>
          <a:bodyPr wrap="square" rtlCol="0">
            <a:spAutoFit/>
          </a:bodyPr>
          <a:lstStyle/>
          <a:p>
            <a:r>
              <a:rPr lang="zh-CN" altLang="en-US" sz="1050" dirty="0" smtClean="0"/>
              <a:t>制作重启文件</a:t>
            </a:r>
            <a:endParaRPr lang="en-US" altLang="zh-CN" sz="1050" dirty="0" smtClean="0"/>
          </a:p>
        </p:txBody>
      </p:sp>
      <p:sp>
        <p:nvSpPr>
          <p:cNvPr id="6" name="文本框 5"/>
          <p:cNvSpPr txBox="1"/>
          <p:nvPr/>
        </p:nvSpPr>
        <p:spPr>
          <a:xfrm>
            <a:off x="4064388" y="3017012"/>
            <a:ext cx="3095537" cy="252730"/>
          </a:xfrm>
          <a:prstGeom prst="rect">
            <a:avLst/>
          </a:prstGeom>
          <a:noFill/>
        </p:spPr>
        <p:txBody>
          <a:bodyPr wrap="square" rtlCol="0">
            <a:spAutoFit/>
          </a:bodyPr>
          <a:lstStyle/>
          <a:p>
            <a:r>
              <a:rPr lang="zh-CN" altLang="en-US" sz="1050" dirty="0" smtClean="0"/>
              <a:t>新建一行，导入刚生成的注水开发预测策略，</a:t>
            </a:r>
            <a:r>
              <a:rPr lang="en-US" altLang="zh-CN" sz="1050" dirty="0" smtClean="0"/>
              <a:t>Run</a:t>
            </a:r>
            <a:endParaRPr lang="en-US" altLang="zh-CN" sz="1050" dirty="0" smtClean="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a:t>单井控制</a:t>
            </a:r>
            <a:r>
              <a:rPr lang="zh-CN" altLang="en-US" sz="1350" b="1" dirty="0" smtClean="0"/>
              <a:t>开发方案预测</a:t>
            </a:r>
            <a:endParaRPr lang="en-US" altLang="zh-CN" sz="1350" b="1" dirty="0" smtClean="0"/>
          </a:p>
        </p:txBody>
      </p:sp>
      <p:pic>
        <p:nvPicPr>
          <p:cNvPr id="3" name="图片 2"/>
          <p:cNvPicPr>
            <a:picLocks noChangeAspect="1"/>
          </p:cNvPicPr>
          <p:nvPr/>
        </p:nvPicPr>
        <p:blipFill>
          <a:blip r:embed="rId1"/>
          <a:stretch>
            <a:fillRect/>
          </a:stretch>
        </p:blipFill>
        <p:spPr>
          <a:xfrm>
            <a:off x="1995869" y="454370"/>
            <a:ext cx="4471786" cy="2376114"/>
          </a:xfrm>
          <a:prstGeom prst="rect">
            <a:avLst/>
          </a:prstGeom>
        </p:spPr>
      </p:pic>
      <p:sp>
        <p:nvSpPr>
          <p:cNvPr id="4" name="文本框 3"/>
          <p:cNvSpPr txBox="1"/>
          <p:nvPr/>
        </p:nvSpPr>
        <p:spPr>
          <a:xfrm>
            <a:off x="2368508" y="2892437"/>
            <a:ext cx="3979977" cy="252730"/>
          </a:xfrm>
          <a:prstGeom prst="rect">
            <a:avLst/>
          </a:prstGeom>
          <a:noFill/>
        </p:spPr>
        <p:txBody>
          <a:bodyPr wrap="square" rtlCol="0">
            <a:spAutoFit/>
          </a:bodyPr>
          <a:lstStyle/>
          <a:p>
            <a:r>
              <a:rPr lang="zh-CN" altLang="en-US" sz="1050" dirty="0" smtClean="0"/>
              <a:t>建立一个新的预测策略，选择空的预测策略模板</a:t>
            </a:r>
            <a:endParaRPr lang="en-US" altLang="zh-CN" sz="1050" dirty="0" smtClean="0"/>
          </a:p>
        </p:txBody>
      </p:sp>
      <p:pic>
        <p:nvPicPr>
          <p:cNvPr id="5" name="图片 4"/>
          <p:cNvPicPr>
            <a:picLocks noChangeAspect="1"/>
          </p:cNvPicPr>
          <p:nvPr/>
        </p:nvPicPr>
        <p:blipFill>
          <a:blip r:embed="rId2"/>
          <a:stretch>
            <a:fillRect/>
          </a:stretch>
        </p:blipFill>
        <p:spPr>
          <a:xfrm>
            <a:off x="1620004" y="3331106"/>
            <a:ext cx="1497008" cy="1586191"/>
          </a:xfrm>
          <a:prstGeom prst="rect">
            <a:avLst/>
          </a:prstGeom>
        </p:spPr>
      </p:pic>
      <p:pic>
        <p:nvPicPr>
          <p:cNvPr id="6" name="图片 5"/>
          <p:cNvPicPr>
            <a:picLocks noChangeAspect="1"/>
          </p:cNvPicPr>
          <p:nvPr/>
        </p:nvPicPr>
        <p:blipFill>
          <a:blip r:embed="rId3"/>
          <a:stretch>
            <a:fillRect/>
          </a:stretch>
        </p:blipFill>
        <p:spPr>
          <a:xfrm>
            <a:off x="3420584" y="3461733"/>
            <a:ext cx="1457325" cy="192881"/>
          </a:xfrm>
          <a:prstGeom prst="rect">
            <a:avLst/>
          </a:prstGeom>
        </p:spPr>
      </p:pic>
      <p:sp>
        <p:nvSpPr>
          <p:cNvPr id="7" name="文本框 6"/>
          <p:cNvSpPr txBox="1"/>
          <p:nvPr/>
        </p:nvSpPr>
        <p:spPr>
          <a:xfrm>
            <a:off x="3383927" y="3731786"/>
            <a:ext cx="3979977" cy="575945"/>
          </a:xfrm>
          <a:prstGeom prst="rect">
            <a:avLst/>
          </a:prstGeom>
          <a:noFill/>
        </p:spPr>
        <p:txBody>
          <a:bodyPr wrap="square" rtlCol="0">
            <a:spAutoFit/>
          </a:bodyPr>
          <a:lstStyle/>
          <a:p>
            <a:r>
              <a:rPr lang="zh-CN" altLang="en-US" sz="1050" dirty="0" smtClean="0"/>
              <a:t>将全部井导入进来，按照自己需求可以建立分类文件夹</a:t>
            </a:r>
            <a:endParaRPr lang="en-US" altLang="zh-CN" sz="1050" dirty="0" smtClean="0"/>
          </a:p>
          <a:p>
            <a:r>
              <a:rPr lang="zh-CN" altLang="en-US" sz="1050" dirty="0" smtClean="0"/>
              <a:t>更改预测起止时间</a:t>
            </a:r>
            <a:endParaRPr lang="en-US" altLang="zh-CN" sz="1050" dirty="0" smtClean="0"/>
          </a:p>
          <a:p>
            <a:r>
              <a:rPr lang="zh-CN" altLang="en-US" sz="1050" dirty="0" smtClean="0"/>
              <a:t>建立新的井组（</a:t>
            </a:r>
            <a:r>
              <a:rPr lang="en-US" altLang="zh-CN" sz="1050" dirty="0" smtClean="0"/>
              <a:t>Group</a:t>
            </a:r>
            <a:r>
              <a:rPr lang="zh-CN" altLang="en-US" sz="1050" dirty="0" smtClean="0"/>
              <a:t>）分类文件夹</a:t>
            </a:r>
            <a:endParaRPr lang="en-US" altLang="zh-CN" sz="1050" dirty="0" smtClean="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627259" y="461750"/>
            <a:ext cx="1328884" cy="2324600"/>
          </a:xfrm>
          <a:prstGeom prst="rect">
            <a:avLst/>
          </a:prstGeom>
        </p:spPr>
      </p:pic>
      <p:pic>
        <p:nvPicPr>
          <p:cNvPr id="3" name="图片 2"/>
          <p:cNvPicPr>
            <a:picLocks noChangeAspect="1"/>
          </p:cNvPicPr>
          <p:nvPr/>
        </p:nvPicPr>
        <p:blipFill>
          <a:blip r:embed="rId2"/>
          <a:stretch>
            <a:fillRect/>
          </a:stretch>
        </p:blipFill>
        <p:spPr>
          <a:xfrm>
            <a:off x="3107189" y="461750"/>
            <a:ext cx="1549362" cy="2404902"/>
          </a:xfrm>
          <a:prstGeom prst="rect">
            <a:avLst/>
          </a:prstGeom>
        </p:spPr>
      </p:pic>
      <p:pic>
        <p:nvPicPr>
          <p:cNvPr id="4" name="图片 3"/>
          <p:cNvPicPr>
            <a:picLocks noChangeAspect="1"/>
          </p:cNvPicPr>
          <p:nvPr/>
        </p:nvPicPr>
        <p:blipFill>
          <a:blip r:embed="rId3"/>
          <a:stretch>
            <a:fillRect/>
          </a:stretch>
        </p:blipFill>
        <p:spPr>
          <a:xfrm>
            <a:off x="1627259" y="3049648"/>
            <a:ext cx="4176011" cy="1669414"/>
          </a:xfrm>
          <a:prstGeom prst="rect">
            <a:avLst/>
          </a:prstGeom>
        </p:spPr>
      </p:pic>
      <p:sp>
        <p:nvSpPr>
          <p:cNvPr id="5" name="文本框 4"/>
          <p:cNvSpPr txBox="1"/>
          <p:nvPr/>
        </p:nvSpPr>
        <p:spPr>
          <a:xfrm>
            <a:off x="1220710" y="0"/>
            <a:ext cx="3137786" cy="299085"/>
          </a:xfrm>
          <a:prstGeom prst="rect">
            <a:avLst/>
          </a:prstGeom>
          <a:noFill/>
        </p:spPr>
        <p:txBody>
          <a:bodyPr wrap="square" rtlCol="0">
            <a:spAutoFit/>
          </a:bodyPr>
          <a:lstStyle/>
          <a:p>
            <a:r>
              <a:rPr lang="zh-CN" altLang="en-US" sz="1350" b="1" dirty="0" smtClean="0"/>
              <a:t>单井控制开发方案预测</a:t>
            </a:r>
            <a:endParaRPr lang="en-US" altLang="zh-CN" sz="1350" b="1" dirty="0" smtClean="0"/>
          </a:p>
        </p:txBody>
      </p:sp>
      <p:sp>
        <p:nvSpPr>
          <p:cNvPr id="6" name="文本框 5"/>
          <p:cNvSpPr txBox="1"/>
          <p:nvPr/>
        </p:nvSpPr>
        <p:spPr>
          <a:xfrm>
            <a:off x="4807598" y="970903"/>
            <a:ext cx="2954019" cy="899160"/>
          </a:xfrm>
          <a:prstGeom prst="rect">
            <a:avLst/>
          </a:prstGeom>
          <a:noFill/>
        </p:spPr>
        <p:txBody>
          <a:bodyPr wrap="square" rtlCol="0">
            <a:spAutoFit/>
          </a:bodyPr>
          <a:lstStyle/>
          <a:p>
            <a:r>
              <a:rPr lang="zh-CN" altLang="en-US" sz="1050" dirty="0" smtClean="0"/>
              <a:t>导入</a:t>
            </a:r>
            <a:r>
              <a:rPr lang="en-US" altLang="zh-CN" sz="1050" dirty="0" smtClean="0"/>
              <a:t>4</a:t>
            </a:r>
            <a:r>
              <a:rPr lang="zh-CN" altLang="en-US" sz="1050" dirty="0" smtClean="0"/>
              <a:t>个规则：</a:t>
            </a:r>
            <a:endParaRPr lang="en-US" altLang="zh-CN" sz="1050" dirty="0" smtClean="0"/>
          </a:p>
          <a:p>
            <a:r>
              <a:rPr lang="en-US" altLang="zh-CN" sz="1050" dirty="0" smtClean="0"/>
              <a:t>Group </a:t>
            </a:r>
            <a:r>
              <a:rPr lang="en-US" altLang="zh-CN" sz="1050" dirty="0" err="1" smtClean="0"/>
              <a:t>voidge</a:t>
            </a:r>
            <a:r>
              <a:rPr lang="en-US" altLang="zh-CN" sz="1050" dirty="0" smtClean="0"/>
              <a:t> replacement injection</a:t>
            </a:r>
            <a:endParaRPr lang="en-US" altLang="zh-CN" sz="1050" dirty="0" smtClean="0"/>
          </a:p>
          <a:p>
            <a:r>
              <a:rPr lang="en-US" altLang="zh-CN" sz="1050" dirty="0" smtClean="0"/>
              <a:t>Well water injection control</a:t>
            </a:r>
            <a:endParaRPr lang="en-US" altLang="zh-CN" sz="1050" dirty="0" smtClean="0"/>
          </a:p>
          <a:p>
            <a:r>
              <a:rPr lang="en-US" altLang="zh-CN" sz="1050" dirty="0" smtClean="0"/>
              <a:t>Well pressure production control</a:t>
            </a:r>
            <a:endParaRPr lang="en-US" altLang="zh-CN" sz="1050" dirty="0" smtClean="0"/>
          </a:p>
          <a:p>
            <a:r>
              <a:rPr lang="en-US" altLang="zh-CN" sz="1050" dirty="0" smtClean="0"/>
              <a:t>Well rate production control</a:t>
            </a:r>
            <a:endParaRPr lang="en-US" altLang="zh-CN" sz="1050" dirty="0" smtClean="0"/>
          </a:p>
        </p:txBody>
      </p:sp>
      <p:sp>
        <p:nvSpPr>
          <p:cNvPr id="7" name="文本框 6"/>
          <p:cNvSpPr txBox="1"/>
          <p:nvPr/>
        </p:nvSpPr>
        <p:spPr>
          <a:xfrm>
            <a:off x="5732810" y="3215928"/>
            <a:ext cx="2850474" cy="737235"/>
          </a:xfrm>
          <a:prstGeom prst="rect">
            <a:avLst/>
          </a:prstGeom>
          <a:noFill/>
        </p:spPr>
        <p:txBody>
          <a:bodyPr wrap="square" rtlCol="0">
            <a:spAutoFit/>
          </a:bodyPr>
          <a:lstStyle/>
          <a:p>
            <a:r>
              <a:rPr lang="zh-CN" altLang="en-US" sz="1050" dirty="0"/>
              <a:t>导</a:t>
            </a:r>
            <a:r>
              <a:rPr lang="zh-CN" altLang="en-US" sz="1050" dirty="0" smtClean="0"/>
              <a:t>入全井组（</a:t>
            </a:r>
            <a:r>
              <a:rPr lang="en-US" altLang="zh-CN" sz="1050" dirty="0" smtClean="0"/>
              <a:t>Field</a:t>
            </a:r>
            <a:r>
              <a:rPr lang="zh-CN" altLang="en-US" sz="1050" dirty="0" smtClean="0"/>
              <a:t>）</a:t>
            </a:r>
            <a:endParaRPr lang="en-US" altLang="zh-CN" sz="1050" dirty="0" smtClean="0"/>
          </a:p>
          <a:p>
            <a:endParaRPr lang="en-US" altLang="zh-CN" sz="1050" dirty="0"/>
          </a:p>
          <a:p>
            <a:endParaRPr lang="en-US" altLang="zh-CN" sz="1050" dirty="0" smtClean="0"/>
          </a:p>
          <a:p>
            <a:r>
              <a:rPr lang="zh-CN" altLang="en-US" sz="1050" dirty="0"/>
              <a:t>导</a:t>
            </a:r>
            <a:r>
              <a:rPr lang="zh-CN" altLang="en-US" sz="1050" dirty="0" smtClean="0"/>
              <a:t>入注水井组（</a:t>
            </a:r>
            <a:r>
              <a:rPr lang="en-US" altLang="zh-CN" sz="1050" dirty="0" smtClean="0"/>
              <a:t>injector group</a:t>
            </a:r>
            <a:r>
              <a:rPr lang="zh-CN" altLang="en-US" sz="1050" dirty="0" smtClean="0"/>
              <a:t>）</a:t>
            </a:r>
            <a:endParaRPr lang="en-US" altLang="zh-CN" sz="1050" dirty="0" smtClean="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92370" y="260414"/>
            <a:ext cx="3971105" cy="1546352"/>
          </a:xfrm>
          <a:prstGeom prst="rect">
            <a:avLst/>
          </a:prstGeom>
        </p:spPr>
      </p:pic>
      <p:pic>
        <p:nvPicPr>
          <p:cNvPr id="3" name="图片 2"/>
          <p:cNvPicPr>
            <a:picLocks noChangeAspect="1"/>
          </p:cNvPicPr>
          <p:nvPr/>
        </p:nvPicPr>
        <p:blipFill>
          <a:blip r:embed="rId2"/>
          <a:stretch>
            <a:fillRect/>
          </a:stretch>
        </p:blipFill>
        <p:spPr>
          <a:xfrm>
            <a:off x="1492370" y="1877372"/>
            <a:ext cx="3971105" cy="1553712"/>
          </a:xfrm>
          <a:prstGeom prst="rect">
            <a:avLst/>
          </a:prstGeom>
        </p:spPr>
      </p:pic>
      <p:pic>
        <p:nvPicPr>
          <p:cNvPr id="4" name="图片 3"/>
          <p:cNvPicPr>
            <a:picLocks noChangeAspect="1"/>
          </p:cNvPicPr>
          <p:nvPr/>
        </p:nvPicPr>
        <p:blipFill>
          <a:blip r:embed="rId3"/>
          <a:stretch>
            <a:fillRect/>
          </a:stretch>
        </p:blipFill>
        <p:spPr>
          <a:xfrm>
            <a:off x="1492370" y="3501656"/>
            <a:ext cx="3971105" cy="1552920"/>
          </a:xfrm>
          <a:prstGeom prst="rect">
            <a:avLst/>
          </a:prstGeom>
        </p:spPr>
      </p:pic>
      <p:sp>
        <p:nvSpPr>
          <p:cNvPr id="5" name="文本框 4"/>
          <p:cNvSpPr txBox="1"/>
          <p:nvPr/>
        </p:nvSpPr>
        <p:spPr>
          <a:xfrm>
            <a:off x="5463474" y="320081"/>
            <a:ext cx="2850474" cy="575945"/>
          </a:xfrm>
          <a:prstGeom prst="rect">
            <a:avLst/>
          </a:prstGeom>
          <a:noFill/>
        </p:spPr>
        <p:txBody>
          <a:bodyPr wrap="square" rtlCol="0">
            <a:spAutoFit/>
          </a:bodyPr>
          <a:lstStyle/>
          <a:p>
            <a:r>
              <a:rPr lang="zh-CN" altLang="en-US" sz="1050" dirty="0" smtClean="0"/>
              <a:t>导入生产井（</a:t>
            </a:r>
            <a:r>
              <a:rPr lang="en-US" altLang="zh-CN" sz="1050" dirty="0" smtClean="0"/>
              <a:t>wells</a:t>
            </a:r>
            <a:r>
              <a:rPr lang="zh-CN" altLang="en-US" sz="1050" dirty="0" smtClean="0"/>
              <a:t>）</a:t>
            </a:r>
            <a:endParaRPr lang="en-US" altLang="zh-CN" sz="1050" dirty="0" smtClean="0"/>
          </a:p>
          <a:p>
            <a:endParaRPr lang="en-US" altLang="zh-CN" sz="1050" dirty="0" smtClean="0"/>
          </a:p>
          <a:p>
            <a:r>
              <a:rPr lang="zh-CN" altLang="en-US" sz="1050" dirty="0" smtClean="0"/>
              <a:t>输入井底流压</a:t>
            </a:r>
            <a:endParaRPr lang="en-US" altLang="zh-CN" sz="1050" dirty="0" smtClean="0"/>
          </a:p>
        </p:txBody>
      </p:sp>
      <p:sp>
        <p:nvSpPr>
          <p:cNvPr id="6" name="文本框 5"/>
          <p:cNvSpPr txBox="1"/>
          <p:nvPr/>
        </p:nvSpPr>
        <p:spPr>
          <a:xfrm>
            <a:off x="5463474" y="2059134"/>
            <a:ext cx="2850474" cy="575945"/>
          </a:xfrm>
          <a:prstGeom prst="rect">
            <a:avLst/>
          </a:prstGeom>
          <a:noFill/>
        </p:spPr>
        <p:txBody>
          <a:bodyPr wrap="square" rtlCol="0">
            <a:spAutoFit/>
          </a:bodyPr>
          <a:lstStyle/>
          <a:p>
            <a:r>
              <a:rPr lang="zh-CN" altLang="en-US" sz="1050" dirty="0" smtClean="0"/>
              <a:t>导入注水井（</a:t>
            </a:r>
            <a:r>
              <a:rPr lang="en-US" altLang="zh-CN" sz="1050" dirty="0" smtClean="0"/>
              <a:t>wells</a:t>
            </a:r>
            <a:r>
              <a:rPr lang="zh-CN" altLang="en-US" sz="1050" dirty="0" smtClean="0"/>
              <a:t>）</a:t>
            </a:r>
            <a:endParaRPr lang="en-US" altLang="zh-CN" sz="1050" dirty="0" smtClean="0"/>
          </a:p>
          <a:p>
            <a:endParaRPr lang="en-US" altLang="zh-CN" sz="1050" dirty="0" smtClean="0"/>
          </a:p>
          <a:p>
            <a:r>
              <a:rPr lang="zh-CN" altLang="en-US" sz="1050" dirty="0" smtClean="0"/>
              <a:t>输入井底流压</a:t>
            </a:r>
            <a:endParaRPr lang="en-US" altLang="zh-CN" sz="1050" dirty="0" smtClean="0"/>
          </a:p>
        </p:txBody>
      </p:sp>
      <p:sp>
        <p:nvSpPr>
          <p:cNvPr id="7" name="文本框 6"/>
          <p:cNvSpPr txBox="1"/>
          <p:nvPr/>
        </p:nvSpPr>
        <p:spPr>
          <a:xfrm>
            <a:off x="5463474" y="3585272"/>
            <a:ext cx="2850474" cy="575945"/>
          </a:xfrm>
          <a:prstGeom prst="rect">
            <a:avLst/>
          </a:prstGeom>
          <a:noFill/>
        </p:spPr>
        <p:txBody>
          <a:bodyPr wrap="square" rtlCol="0">
            <a:spAutoFit/>
          </a:bodyPr>
          <a:lstStyle/>
          <a:p>
            <a:r>
              <a:rPr lang="zh-CN" altLang="en-US" sz="1050" dirty="0" smtClean="0"/>
              <a:t>导入生产井（</a:t>
            </a:r>
            <a:r>
              <a:rPr lang="en-US" altLang="zh-CN" sz="1050" dirty="0" smtClean="0"/>
              <a:t>wells</a:t>
            </a:r>
            <a:r>
              <a:rPr lang="zh-CN" altLang="en-US" sz="1050" dirty="0" smtClean="0"/>
              <a:t>）</a:t>
            </a:r>
            <a:endParaRPr lang="en-US" altLang="zh-CN" sz="1050" dirty="0" smtClean="0"/>
          </a:p>
          <a:p>
            <a:r>
              <a:rPr lang="zh-CN" altLang="en-US" sz="1050" dirty="0" smtClean="0"/>
              <a:t>产量控制</a:t>
            </a:r>
            <a:endParaRPr lang="en-US" altLang="zh-CN" sz="1050" dirty="0" smtClean="0"/>
          </a:p>
          <a:p>
            <a:r>
              <a:rPr lang="zh-CN" altLang="en-US" sz="1050" dirty="0" smtClean="0"/>
              <a:t>输入预期产量</a:t>
            </a:r>
            <a:endParaRPr lang="en-US" altLang="zh-CN" sz="1050" dirty="0" smtClean="0"/>
          </a:p>
        </p:txBody>
      </p:sp>
      <p:sp>
        <p:nvSpPr>
          <p:cNvPr id="8" name="文本框 7"/>
          <p:cNvSpPr txBox="1"/>
          <p:nvPr/>
        </p:nvSpPr>
        <p:spPr>
          <a:xfrm>
            <a:off x="1220710" y="0"/>
            <a:ext cx="3137786" cy="299085"/>
          </a:xfrm>
          <a:prstGeom prst="rect">
            <a:avLst/>
          </a:prstGeom>
          <a:noFill/>
        </p:spPr>
        <p:txBody>
          <a:bodyPr wrap="square" rtlCol="0">
            <a:spAutoFit/>
          </a:bodyPr>
          <a:lstStyle/>
          <a:p>
            <a:r>
              <a:rPr lang="zh-CN" altLang="en-US" sz="1350" b="1" dirty="0" smtClean="0"/>
              <a:t>单井控制开发方案预测</a:t>
            </a:r>
            <a:endParaRPr lang="en-US" altLang="zh-CN" sz="1350" b="1" dirty="0" smtClean="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26071" y="682865"/>
            <a:ext cx="2878931" cy="771525"/>
          </a:xfrm>
          <a:prstGeom prst="rect">
            <a:avLst/>
          </a:prstGeom>
        </p:spPr>
      </p:pic>
      <p:pic>
        <p:nvPicPr>
          <p:cNvPr id="3" name="图片 2"/>
          <p:cNvPicPr>
            <a:picLocks noChangeAspect="1"/>
          </p:cNvPicPr>
          <p:nvPr/>
        </p:nvPicPr>
        <p:blipFill>
          <a:blip r:embed="rId2"/>
          <a:stretch>
            <a:fillRect/>
          </a:stretch>
        </p:blipFill>
        <p:spPr>
          <a:xfrm>
            <a:off x="1411087" y="1661069"/>
            <a:ext cx="6259469" cy="1927638"/>
          </a:xfrm>
          <a:prstGeom prst="rect">
            <a:avLst/>
          </a:prstGeom>
        </p:spPr>
      </p:pic>
      <p:sp>
        <p:nvSpPr>
          <p:cNvPr id="4" name="文本框 3"/>
          <p:cNvSpPr txBox="1"/>
          <p:nvPr/>
        </p:nvSpPr>
        <p:spPr>
          <a:xfrm>
            <a:off x="1220710" y="0"/>
            <a:ext cx="3137786" cy="299085"/>
          </a:xfrm>
          <a:prstGeom prst="rect">
            <a:avLst/>
          </a:prstGeom>
          <a:noFill/>
        </p:spPr>
        <p:txBody>
          <a:bodyPr wrap="square" rtlCol="0">
            <a:spAutoFit/>
          </a:bodyPr>
          <a:lstStyle/>
          <a:p>
            <a:r>
              <a:rPr lang="zh-CN" altLang="en-US" sz="1350" b="1" dirty="0" smtClean="0"/>
              <a:t>单井控制开发方案预测</a:t>
            </a:r>
            <a:endParaRPr lang="en-US" altLang="zh-CN" sz="1350" b="1" dirty="0" smtClean="0"/>
          </a:p>
        </p:txBody>
      </p:sp>
      <p:sp>
        <p:nvSpPr>
          <p:cNvPr id="5" name="文本框 4"/>
          <p:cNvSpPr txBox="1"/>
          <p:nvPr/>
        </p:nvSpPr>
        <p:spPr>
          <a:xfrm>
            <a:off x="4865371" y="1068627"/>
            <a:ext cx="2850474" cy="252730"/>
          </a:xfrm>
          <a:prstGeom prst="rect">
            <a:avLst/>
          </a:prstGeom>
          <a:noFill/>
        </p:spPr>
        <p:txBody>
          <a:bodyPr wrap="square" rtlCol="0">
            <a:spAutoFit/>
          </a:bodyPr>
          <a:lstStyle/>
          <a:p>
            <a:r>
              <a:rPr lang="zh-CN" altLang="en-US" sz="1050" dirty="0"/>
              <a:t>拆分</a:t>
            </a:r>
            <a:r>
              <a:rPr lang="zh-CN" altLang="en-US" sz="1050" dirty="0" smtClean="0"/>
              <a:t>为单井控制</a:t>
            </a:r>
            <a:endParaRPr lang="en-US" altLang="zh-CN" sz="1050" dirty="0" smtClean="0"/>
          </a:p>
        </p:txBody>
      </p:sp>
      <p:sp>
        <p:nvSpPr>
          <p:cNvPr id="6" name="文本框 5"/>
          <p:cNvSpPr txBox="1"/>
          <p:nvPr/>
        </p:nvSpPr>
        <p:spPr>
          <a:xfrm>
            <a:off x="3258979" y="3950317"/>
            <a:ext cx="2850474" cy="414020"/>
          </a:xfrm>
          <a:prstGeom prst="rect">
            <a:avLst/>
          </a:prstGeom>
          <a:noFill/>
        </p:spPr>
        <p:txBody>
          <a:bodyPr wrap="square" rtlCol="0">
            <a:spAutoFit/>
          </a:bodyPr>
          <a:lstStyle/>
          <a:p>
            <a:r>
              <a:rPr lang="zh-CN" altLang="en-US" sz="1050" dirty="0"/>
              <a:t>设定</a:t>
            </a:r>
            <a:r>
              <a:rPr lang="zh-CN" altLang="en-US" sz="1050" dirty="0" smtClean="0"/>
              <a:t>好后重建</a:t>
            </a:r>
            <a:r>
              <a:rPr lang="en-US" altLang="zh-CN" sz="1050" dirty="0" smtClean="0"/>
              <a:t>Case</a:t>
            </a:r>
            <a:r>
              <a:rPr lang="zh-CN" altLang="en-US" sz="1050" dirty="0" smtClean="0"/>
              <a:t>，在</a:t>
            </a:r>
            <a:r>
              <a:rPr lang="en-US" altLang="zh-CN" sz="1050" dirty="0" smtClean="0"/>
              <a:t>Strategy</a:t>
            </a:r>
            <a:r>
              <a:rPr lang="zh-CN" altLang="en-US" sz="1050" dirty="0"/>
              <a:t>选项卡</a:t>
            </a:r>
            <a:r>
              <a:rPr lang="zh-CN" altLang="en-US" sz="1050" dirty="0" smtClean="0"/>
              <a:t>中导入刚设置好的策略，运行</a:t>
            </a:r>
            <a:endParaRPr lang="en-US" altLang="zh-CN" sz="1050" dirty="0" smtClean="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设计水平井</a:t>
            </a:r>
            <a:endParaRPr lang="en-US" altLang="zh-CN" sz="1350" b="1" dirty="0" smtClean="0"/>
          </a:p>
        </p:txBody>
      </p:sp>
      <p:pic>
        <p:nvPicPr>
          <p:cNvPr id="3" name="图片 2"/>
          <p:cNvPicPr>
            <a:picLocks noChangeAspect="1"/>
          </p:cNvPicPr>
          <p:nvPr/>
        </p:nvPicPr>
        <p:blipFill>
          <a:blip r:embed="rId1"/>
          <a:stretch>
            <a:fillRect/>
          </a:stretch>
        </p:blipFill>
        <p:spPr>
          <a:xfrm>
            <a:off x="1474847" y="441969"/>
            <a:ext cx="2060222" cy="1712478"/>
          </a:xfrm>
          <a:prstGeom prst="rect">
            <a:avLst/>
          </a:prstGeom>
        </p:spPr>
      </p:pic>
      <p:pic>
        <p:nvPicPr>
          <p:cNvPr id="5" name="图片 4"/>
          <p:cNvPicPr>
            <a:picLocks noChangeAspect="1"/>
          </p:cNvPicPr>
          <p:nvPr/>
        </p:nvPicPr>
        <p:blipFill>
          <a:blip r:embed="rId2"/>
          <a:stretch>
            <a:fillRect/>
          </a:stretch>
        </p:blipFill>
        <p:spPr>
          <a:xfrm>
            <a:off x="4804163" y="813242"/>
            <a:ext cx="168956" cy="1182694"/>
          </a:xfrm>
          <a:prstGeom prst="rect">
            <a:avLst/>
          </a:prstGeom>
        </p:spPr>
      </p:pic>
      <p:pic>
        <p:nvPicPr>
          <p:cNvPr id="6" name="图片 5"/>
          <p:cNvPicPr>
            <a:picLocks noChangeAspect="1"/>
          </p:cNvPicPr>
          <p:nvPr/>
        </p:nvPicPr>
        <p:blipFill>
          <a:blip r:embed="rId3"/>
          <a:stretch>
            <a:fillRect/>
          </a:stretch>
        </p:blipFill>
        <p:spPr>
          <a:xfrm>
            <a:off x="3668930" y="567389"/>
            <a:ext cx="1085850" cy="614363"/>
          </a:xfrm>
          <a:prstGeom prst="rect">
            <a:avLst/>
          </a:prstGeom>
        </p:spPr>
      </p:pic>
      <p:pic>
        <p:nvPicPr>
          <p:cNvPr id="7" name="图片 6"/>
          <p:cNvPicPr>
            <a:picLocks noChangeAspect="1"/>
          </p:cNvPicPr>
          <p:nvPr/>
        </p:nvPicPr>
        <p:blipFill>
          <a:blip r:embed="rId4"/>
          <a:stretch>
            <a:fillRect/>
          </a:stretch>
        </p:blipFill>
        <p:spPr>
          <a:xfrm>
            <a:off x="5269283" y="441970"/>
            <a:ext cx="2314160" cy="1712478"/>
          </a:xfrm>
          <a:prstGeom prst="rect">
            <a:avLst/>
          </a:prstGeom>
        </p:spPr>
      </p:pic>
      <p:pic>
        <p:nvPicPr>
          <p:cNvPr id="8" name="图片 7"/>
          <p:cNvPicPr>
            <a:picLocks noChangeAspect="1"/>
          </p:cNvPicPr>
          <p:nvPr/>
        </p:nvPicPr>
        <p:blipFill>
          <a:blip r:embed="rId5"/>
          <a:stretch>
            <a:fillRect/>
          </a:stretch>
        </p:blipFill>
        <p:spPr>
          <a:xfrm>
            <a:off x="1476474" y="2319417"/>
            <a:ext cx="2058596" cy="1533998"/>
          </a:xfrm>
          <a:prstGeom prst="rect">
            <a:avLst/>
          </a:prstGeom>
        </p:spPr>
      </p:pic>
      <p:pic>
        <p:nvPicPr>
          <p:cNvPr id="9" name="图片 8"/>
          <p:cNvPicPr>
            <a:picLocks noChangeAspect="1"/>
          </p:cNvPicPr>
          <p:nvPr/>
        </p:nvPicPr>
        <p:blipFill>
          <a:blip r:embed="rId6"/>
          <a:stretch>
            <a:fillRect/>
          </a:stretch>
        </p:blipFill>
        <p:spPr>
          <a:xfrm>
            <a:off x="3747638" y="2636920"/>
            <a:ext cx="1428750" cy="607219"/>
          </a:xfrm>
          <a:prstGeom prst="rect">
            <a:avLst/>
          </a:prstGeom>
        </p:spPr>
      </p:pic>
      <p:pic>
        <p:nvPicPr>
          <p:cNvPr id="10" name="图片 9"/>
          <p:cNvPicPr>
            <a:picLocks noChangeAspect="1"/>
          </p:cNvPicPr>
          <p:nvPr/>
        </p:nvPicPr>
        <p:blipFill>
          <a:blip r:embed="rId7"/>
          <a:stretch>
            <a:fillRect/>
          </a:stretch>
        </p:blipFill>
        <p:spPr>
          <a:xfrm>
            <a:off x="5269283" y="2321483"/>
            <a:ext cx="2159098" cy="1531931"/>
          </a:xfrm>
          <a:prstGeom prst="rect">
            <a:avLst/>
          </a:prstGeom>
        </p:spPr>
      </p:pic>
      <p:pic>
        <p:nvPicPr>
          <p:cNvPr id="11" name="图片 10"/>
          <p:cNvPicPr>
            <a:picLocks noChangeAspect="1"/>
          </p:cNvPicPr>
          <p:nvPr/>
        </p:nvPicPr>
        <p:blipFill>
          <a:blip r:embed="rId8"/>
          <a:stretch>
            <a:fillRect/>
          </a:stretch>
        </p:blipFill>
        <p:spPr>
          <a:xfrm>
            <a:off x="1591910" y="4288542"/>
            <a:ext cx="1250156" cy="500063"/>
          </a:xfrm>
          <a:prstGeom prst="rect">
            <a:avLst/>
          </a:prstGeom>
        </p:spPr>
      </p:pic>
      <p:pic>
        <p:nvPicPr>
          <p:cNvPr id="12" name="图片 11"/>
          <p:cNvPicPr>
            <a:picLocks noChangeAspect="1"/>
          </p:cNvPicPr>
          <p:nvPr/>
        </p:nvPicPr>
        <p:blipFill>
          <a:blip r:embed="rId9"/>
          <a:stretch>
            <a:fillRect/>
          </a:stretch>
        </p:blipFill>
        <p:spPr>
          <a:xfrm>
            <a:off x="3535070" y="3885122"/>
            <a:ext cx="1697667" cy="12119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5120" y="690245"/>
            <a:ext cx="2563495" cy="368300"/>
          </a:xfrm>
          <a:prstGeom prst="rect">
            <a:avLst/>
          </a:prstGeom>
          <a:noFill/>
        </p:spPr>
        <p:txBody>
          <a:bodyPr wrap="square" rtlCol="0">
            <a:spAutoFit/>
          </a:bodyPr>
          <a:p>
            <a:pPr algn="l"/>
            <a:r>
              <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（五）属性提取</a:t>
            </a:r>
            <a:endPar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endParaRPr>
          </a:p>
        </p:txBody>
      </p:sp>
      <p:grpSp>
        <p:nvGrpSpPr>
          <p:cNvPr id="8" name="组合 7"/>
          <p:cNvGrpSpPr/>
          <p:nvPr/>
        </p:nvGrpSpPr>
        <p:grpSpPr>
          <a:xfrm>
            <a:off x="7252811" y="630079"/>
            <a:ext cx="1743551" cy="4264343"/>
            <a:chOff x="14261" y="1615"/>
            <a:chExt cx="3661" cy="8954"/>
          </a:xfrm>
        </p:grpSpPr>
        <p:pic>
          <p:nvPicPr>
            <p:cNvPr id="9" name="图片 8"/>
            <p:cNvPicPr>
              <a:picLocks noChangeAspect="1"/>
            </p:cNvPicPr>
            <p:nvPr/>
          </p:nvPicPr>
          <p:blipFill>
            <a:blip r:embed="rId1"/>
            <a:stretch>
              <a:fillRect/>
            </a:stretch>
          </p:blipFill>
          <p:spPr>
            <a:xfrm>
              <a:off x="14261" y="2679"/>
              <a:ext cx="3660" cy="1560"/>
            </a:xfrm>
            <a:prstGeom prst="rect">
              <a:avLst/>
            </a:prstGeom>
          </p:spPr>
        </p:pic>
        <p:sp>
          <p:nvSpPr>
            <p:cNvPr id="10" name="文本框 9"/>
            <p:cNvSpPr txBox="1"/>
            <p:nvPr/>
          </p:nvSpPr>
          <p:spPr>
            <a:xfrm>
              <a:off x="14261" y="1615"/>
              <a:ext cx="3661" cy="1064"/>
            </a:xfrm>
            <a:prstGeom prst="rect">
              <a:avLst/>
            </a:prstGeom>
            <a:noFill/>
          </p:spPr>
          <p:txBody>
            <a:bodyPr wrap="square" rtlCol="0">
              <a:spAutoFit/>
            </a:bodyPr>
            <a:p>
              <a:r>
                <a:rPr lang="zh-CN" altLang="en-US" sz="1350">
                  <a:latin typeface="方正大黑简体" panose="03000509000000000000" pitchFamily="2" charset="-122"/>
                  <a:ea typeface="方正大黑简体" panose="03000509000000000000" pitchFamily="2" charset="-122"/>
                </a:rPr>
                <a:t>数据体点参数拾取，参数修改</a:t>
              </a:r>
              <a:endParaRPr lang="zh-CN" altLang="en-US" sz="1350">
                <a:latin typeface="方正大黑简体" panose="03000509000000000000" pitchFamily="2" charset="-122"/>
                <a:ea typeface="方正大黑简体" panose="03000509000000000000" pitchFamily="2" charset="-122"/>
              </a:endParaRPr>
            </a:p>
          </p:txBody>
        </p:sp>
        <p:pic>
          <p:nvPicPr>
            <p:cNvPr id="11" name="图片 10"/>
            <p:cNvPicPr>
              <a:picLocks noChangeAspect="1"/>
            </p:cNvPicPr>
            <p:nvPr/>
          </p:nvPicPr>
          <p:blipFill>
            <a:blip r:embed="rId2"/>
            <a:stretch>
              <a:fillRect/>
            </a:stretch>
          </p:blipFill>
          <p:spPr>
            <a:xfrm>
              <a:off x="14261" y="4019"/>
              <a:ext cx="2908" cy="6550"/>
            </a:xfrm>
            <a:prstGeom prst="rect">
              <a:avLst/>
            </a:prstGeom>
          </p:spPr>
        </p:pic>
      </p:grpSp>
      <p:grpSp>
        <p:nvGrpSpPr>
          <p:cNvPr id="19" name="组合 18"/>
          <p:cNvGrpSpPr/>
          <p:nvPr/>
        </p:nvGrpSpPr>
        <p:grpSpPr>
          <a:xfrm>
            <a:off x="423545" y="1110615"/>
            <a:ext cx="3018790" cy="2783840"/>
            <a:chOff x="667" y="1749"/>
            <a:chExt cx="4754" cy="4384"/>
          </a:xfrm>
        </p:grpSpPr>
        <p:pic>
          <p:nvPicPr>
            <p:cNvPr id="2" name="图片 1"/>
            <p:cNvPicPr>
              <a:picLocks noChangeAspect="1"/>
            </p:cNvPicPr>
            <p:nvPr/>
          </p:nvPicPr>
          <p:blipFill>
            <a:blip r:embed="rId3"/>
            <a:stretch>
              <a:fillRect/>
            </a:stretch>
          </p:blipFill>
          <p:spPr>
            <a:xfrm>
              <a:off x="667" y="2109"/>
              <a:ext cx="4755" cy="4024"/>
            </a:xfrm>
            <a:prstGeom prst="rect">
              <a:avLst/>
            </a:prstGeom>
          </p:spPr>
        </p:pic>
        <p:sp>
          <p:nvSpPr>
            <p:cNvPr id="12" name="文本框 11"/>
            <p:cNvSpPr txBox="1"/>
            <p:nvPr/>
          </p:nvSpPr>
          <p:spPr>
            <a:xfrm>
              <a:off x="667" y="1749"/>
              <a:ext cx="1682" cy="483"/>
            </a:xfrm>
            <a:prstGeom prst="rect">
              <a:avLst/>
            </a:prstGeom>
            <a:noFill/>
          </p:spPr>
          <p:txBody>
            <a:bodyPr wrap="square" rtlCol="0">
              <a:spAutoFit/>
            </a:bodyPr>
            <a:p>
              <a:pPr algn="ctr"/>
              <a:r>
                <a:rPr lang="zh-CN" altLang="en-US" sz="1400">
                  <a:latin typeface="方正大黑简体" panose="03000509000000000000" pitchFamily="2" charset="-122"/>
                  <a:ea typeface="方正大黑简体" panose="03000509000000000000" pitchFamily="2" charset="-122"/>
                </a:rPr>
                <a:t>体属性</a:t>
              </a:r>
              <a:endParaRPr lang="zh-CN" altLang="en-US" sz="1400">
                <a:latin typeface="方正大黑简体" panose="03000509000000000000" pitchFamily="2" charset="-122"/>
                <a:ea typeface="方正大黑简体" panose="03000509000000000000" pitchFamily="2" charset="-122"/>
              </a:endParaRPr>
            </a:p>
          </p:txBody>
        </p:sp>
        <p:sp>
          <p:nvSpPr>
            <p:cNvPr id="15" name="矩形 14"/>
            <p:cNvSpPr/>
            <p:nvPr/>
          </p:nvSpPr>
          <p:spPr>
            <a:xfrm>
              <a:off x="994" y="4458"/>
              <a:ext cx="3207" cy="257"/>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20" name="组合 19"/>
          <p:cNvGrpSpPr/>
          <p:nvPr/>
        </p:nvGrpSpPr>
        <p:grpSpPr>
          <a:xfrm>
            <a:off x="3662680" y="1076325"/>
            <a:ext cx="3098800" cy="2781300"/>
            <a:chOff x="5768" y="1695"/>
            <a:chExt cx="4880" cy="4380"/>
          </a:xfrm>
        </p:grpSpPr>
        <p:pic>
          <p:nvPicPr>
            <p:cNvPr id="5" name="图片 4"/>
            <p:cNvPicPr>
              <a:picLocks noChangeAspect="1"/>
            </p:cNvPicPr>
            <p:nvPr/>
          </p:nvPicPr>
          <p:blipFill>
            <a:blip r:embed="rId4"/>
            <a:stretch>
              <a:fillRect/>
            </a:stretch>
          </p:blipFill>
          <p:spPr>
            <a:xfrm>
              <a:off x="5768" y="2109"/>
              <a:ext cx="4880" cy="3967"/>
            </a:xfrm>
            <a:prstGeom prst="rect">
              <a:avLst/>
            </a:prstGeom>
          </p:spPr>
        </p:pic>
        <p:sp>
          <p:nvSpPr>
            <p:cNvPr id="6" name="文本框 5"/>
            <p:cNvSpPr txBox="1"/>
            <p:nvPr/>
          </p:nvSpPr>
          <p:spPr>
            <a:xfrm>
              <a:off x="5768" y="1695"/>
              <a:ext cx="1682" cy="483"/>
            </a:xfrm>
            <a:prstGeom prst="rect">
              <a:avLst/>
            </a:prstGeom>
            <a:noFill/>
          </p:spPr>
          <p:txBody>
            <a:bodyPr wrap="square" rtlCol="0">
              <a:spAutoFit/>
            </a:bodyPr>
            <a:p>
              <a:pPr algn="ctr"/>
              <a:r>
                <a:rPr lang="zh-CN" altLang="en-US" sz="1400">
                  <a:latin typeface="方正大黑简体" panose="03000509000000000000" pitchFamily="2" charset="-122"/>
                  <a:ea typeface="方正大黑简体" panose="03000509000000000000" pitchFamily="2" charset="-122"/>
                </a:rPr>
                <a:t>面属性</a:t>
              </a:r>
              <a:endParaRPr lang="zh-CN" altLang="en-US" sz="1400">
                <a:latin typeface="方正大黑简体" panose="03000509000000000000" pitchFamily="2" charset="-122"/>
                <a:ea typeface="方正大黑简体" panose="03000509000000000000" pitchFamily="2" charset="-122"/>
              </a:endParaRPr>
            </a:p>
          </p:txBody>
        </p:sp>
        <p:sp>
          <p:nvSpPr>
            <p:cNvPr id="16" name="矩形 15"/>
            <p:cNvSpPr/>
            <p:nvPr/>
          </p:nvSpPr>
          <p:spPr>
            <a:xfrm>
              <a:off x="7720" y="2835"/>
              <a:ext cx="2459" cy="356"/>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7" name="矩形 16"/>
            <p:cNvSpPr/>
            <p:nvPr/>
          </p:nvSpPr>
          <p:spPr>
            <a:xfrm>
              <a:off x="7720" y="3270"/>
              <a:ext cx="2459" cy="55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18" name="组合 17"/>
          <p:cNvGrpSpPr/>
          <p:nvPr/>
        </p:nvGrpSpPr>
        <p:grpSpPr>
          <a:xfrm>
            <a:off x="783590" y="3370580"/>
            <a:ext cx="6469380" cy="1524000"/>
            <a:chOff x="1234" y="5308"/>
            <a:chExt cx="10188" cy="2400"/>
          </a:xfrm>
        </p:grpSpPr>
        <p:pic>
          <p:nvPicPr>
            <p:cNvPr id="13" name="图片 12"/>
            <p:cNvPicPr>
              <a:picLocks noChangeAspect="1"/>
            </p:cNvPicPr>
            <p:nvPr/>
          </p:nvPicPr>
          <p:blipFill>
            <a:blip r:embed="rId5"/>
            <a:stretch>
              <a:fillRect/>
            </a:stretch>
          </p:blipFill>
          <p:spPr>
            <a:xfrm>
              <a:off x="1234" y="5308"/>
              <a:ext cx="4599" cy="2400"/>
            </a:xfrm>
            <a:prstGeom prst="rect">
              <a:avLst/>
            </a:prstGeom>
            <a:ln>
              <a:solidFill>
                <a:schemeClr val="accent1"/>
              </a:solidFill>
            </a:ln>
          </p:spPr>
        </p:pic>
        <p:sp>
          <p:nvSpPr>
            <p:cNvPr id="14" name="文本框 13"/>
            <p:cNvSpPr txBox="1"/>
            <p:nvPr/>
          </p:nvSpPr>
          <p:spPr>
            <a:xfrm>
              <a:off x="5768" y="6547"/>
              <a:ext cx="5654" cy="1016"/>
            </a:xfrm>
            <a:prstGeom prst="rect">
              <a:avLst/>
            </a:prstGeom>
            <a:noFill/>
          </p:spPr>
          <p:txBody>
            <a:bodyPr wrap="square" rtlCol="0">
              <a:spAutoFit/>
            </a:bodyPr>
            <a:p>
              <a:pPr algn="l"/>
              <a:r>
                <a:rPr lang="en-US" altLang="zh-CN" sz="1200">
                  <a:latin typeface="方正大黑简体" panose="03000509000000000000" pitchFamily="2" charset="-122"/>
                  <a:ea typeface="方正大黑简体" panose="03000509000000000000" pitchFamily="2" charset="-122"/>
                </a:rPr>
                <a:t>1</a:t>
              </a:r>
              <a:r>
                <a:rPr lang="zh-CN" altLang="en-US" sz="1200">
                  <a:latin typeface="方正大黑简体" panose="03000509000000000000" pitchFamily="2" charset="-122"/>
                  <a:ea typeface="方正大黑简体" panose="03000509000000000000" pitchFamily="2" charset="-122"/>
                </a:rPr>
                <a:t>、本质上保存的是一个函数，用</a:t>
              </a:r>
              <a:r>
                <a:rPr lang="en-US" altLang="zh-CN" sz="1200">
                  <a:latin typeface="方正大黑简体" panose="03000509000000000000" pitchFamily="2" charset="-122"/>
                  <a:ea typeface="方正大黑简体" panose="03000509000000000000" pitchFamily="2" charset="-122"/>
                </a:rPr>
                <a:t>inspector</a:t>
              </a:r>
              <a:r>
                <a:rPr lang="zh-CN" altLang="en-US" sz="1200">
                  <a:latin typeface="方正大黑简体" panose="03000509000000000000" pitchFamily="2" charset="-122"/>
                  <a:ea typeface="方正大黑简体" panose="03000509000000000000" pitchFamily="2" charset="-122"/>
                </a:rPr>
                <a:t>工具随时调整参数，实时更新计算</a:t>
              </a:r>
              <a:endParaRPr lang="zh-CN" altLang="en-US" sz="1200">
                <a:latin typeface="方正大黑简体" panose="03000509000000000000" pitchFamily="2" charset="-122"/>
                <a:ea typeface="方正大黑简体" panose="03000509000000000000" pitchFamily="2" charset="-122"/>
              </a:endParaRPr>
            </a:p>
            <a:p>
              <a:pPr algn="l"/>
              <a:r>
                <a:rPr lang="en-US" altLang="zh-CN" sz="1200">
                  <a:latin typeface="方正大黑简体" panose="03000509000000000000" pitchFamily="2" charset="-122"/>
                  <a:ea typeface="方正大黑简体" panose="03000509000000000000" pitchFamily="2" charset="-122"/>
                </a:rPr>
                <a:t>2</a:t>
              </a:r>
              <a:r>
                <a:rPr lang="zh-CN" altLang="en-US" sz="1200">
                  <a:latin typeface="方正大黑简体" panose="03000509000000000000" pitchFamily="2" charset="-122"/>
                  <a:ea typeface="方正大黑简体" panose="03000509000000000000" pitchFamily="2" charset="-122"/>
                </a:rPr>
                <a:t>、</a:t>
              </a:r>
              <a:r>
                <a:rPr lang="en-US" altLang="zh-CN" sz="1200">
                  <a:latin typeface="方正大黑简体" panose="03000509000000000000" pitchFamily="2" charset="-122"/>
                  <a:ea typeface="方正大黑简体" panose="03000509000000000000" pitchFamily="2" charset="-122"/>
                </a:rPr>
                <a:t>Realized</a:t>
              </a:r>
              <a:r>
                <a:rPr lang="zh-CN" altLang="en-US" sz="1200">
                  <a:latin typeface="方正大黑简体" panose="03000509000000000000" pitchFamily="2" charset="-122"/>
                  <a:ea typeface="方正大黑简体" panose="03000509000000000000" pitchFamily="2" charset="-122"/>
                </a:rPr>
                <a:t>后才保存到本地</a:t>
              </a:r>
              <a:endParaRPr lang="zh-CN" altLang="en-US" sz="1200">
                <a:latin typeface="方正大黑简体" panose="03000509000000000000" pitchFamily="2" charset="-122"/>
                <a:ea typeface="方正大黑简体" panose="03000509000000000000" pitchFamily="2" charset="-122"/>
              </a:endParaRPr>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69835" y="385964"/>
            <a:ext cx="1700213" cy="1007269"/>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07324" y="625540"/>
            <a:ext cx="2164556" cy="771525"/>
          </a:xfrm>
          <a:prstGeom prst="rect">
            <a:avLst/>
          </a:prstGeom>
        </p:spPr>
      </p:pic>
      <p:pic>
        <p:nvPicPr>
          <p:cNvPr id="3" name="图片 2"/>
          <p:cNvPicPr>
            <a:picLocks noChangeAspect="1"/>
          </p:cNvPicPr>
          <p:nvPr/>
        </p:nvPicPr>
        <p:blipFill>
          <a:blip r:embed="rId2"/>
          <a:stretch>
            <a:fillRect/>
          </a:stretch>
        </p:blipFill>
        <p:spPr>
          <a:xfrm>
            <a:off x="1220710" y="1450175"/>
            <a:ext cx="3243263" cy="578644"/>
          </a:xfrm>
          <a:prstGeom prst="rect">
            <a:avLst/>
          </a:prstGeom>
        </p:spPr>
      </p:pic>
      <p:pic>
        <p:nvPicPr>
          <p:cNvPr id="5" name="图片 4"/>
          <p:cNvPicPr>
            <a:picLocks noChangeAspect="1"/>
          </p:cNvPicPr>
          <p:nvPr/>
        </p:nvPicPr>
        <p:blipFill>
          <a:blip r:embed="rId3"/>
          <a:stretch>
            <a:fillRect/>
          </a:stretch>
        </p:blipFill>
        <p:spPr>
          <a:xfrm>
            <a:off x="1484485" y="2906563"/>
            <a:ext cx="2978944" cy="1543050"/>
          </a:xfrm>
          <a:prstGeom prst="rect">
            <a:avLst/>
          </a:prstGeom>
        </p:spPr>
      </p:pic>
      <p:pic>
        <p:nvPicPr>
          <p:cNvPr id="6" name="图片 5"/>
          <p:cNvPicPr>
            <a:picLocks noChangeAspect="1"/>
          </p:cNvPicPr>
          <p:nvPr/>
        </p:nvPicPr>
        <p:blipFill>
          <a:blip r:embed="rId4"/>
          <a:stretch>
            <a:fillRect/>
          </a:stretch>
        </p:blipFill>
        <p:spPr>
          <a:xfrm>
            <a:off x="5026370" y="67327"/>
            <a:ext cx="2004159" cy="1755195"/>
          </a:xfrm>
          <a:prstGeom prst="rect">
            <a:avLst/>
          </a:prstGeom>
        </p:spPr>
      </p:pic>
      <p:pic>
        <p:nvPicPr>
          <p:cNvPr id="7" name="图片 6"/>
          <p:cNvPicPr>
            <a:picLocks noChangeAspect="1"/>
          </p:cNvPicPr>
          <p:nvPr/>
        </p:nvPicPr>
        <p:blipFill>
          <a:blip r:embed="rId5"/>
          <a:stretch>
            <a:fillRect/>
          </a:stretch>
        </p:blipFill>
        <p:spPr>
          <a:xfrm>
            <a:off x="5131302" y="1822522"/>
            <a:ext cx="1926521" cy="3182754"/>
          </a:xfrm>
          <a:prstGeom prst="rect">
            <a:avLst/>
          </a:prstGeom>
        </p:spPr>
      </p:pic>
      <p:sp>
        <p:nvSpPr>
          <p:cNvPr id="8" name="文本框 7"/>
          <p:cNvSpPr txBox="1"/>
          <p:nvPr/>
        </p:nvSpPr>
        <p:spPr>
          <a:xfrm>
            <a:off x="1220710" y="0"/>
            <a:ext cx="3137786" cy="299085"/>
          </a:xfrm>
          <a:prstGeom prst="rect">
            <a:avLst/>
          </a:prstGeom>
          <a:noFill/>
        </p:spPr>
        <p:txBody>
          <a:bodyPr wrap="square" rtlCol="0">
            <a:spAutoFit/>
          </a:bodyPr>
          <a:lstStyle/>
          <a:p>
            <a:r>
              <a:rPr lang="zh-CN" altLang="en-US" sz="1350" b="1" dirty="0" smtClean="0"/>
              <a:t>生成平面图</a:t>
            </a:r>
            <a:r>
              <a:rPr lang="en-US" altLang="zh-CN" sz="1350" b="1" dirty="0" smtClean="0"/>
              <a:t>-</a:t>
            </a:r>
            <a:r>
              <a:rPr lang="zh-CN" altLang="en-US" sz="1350" b="1" dirty="0" smtClean="0"/>
              <a:t>砂厚</a:t>
            </a:r>
            <a:endParaRPr lang="en-US" altLang="zh-CN" sz="1350" b="1" dirty="0" smtClean="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生成平面图</a:t>
            </a:r>
            <a:r>
              <a:rPr lang="en-US" altLang="zh-CN" sz="1350" b="1" dirty="0" smtClean="0"/>
              <a:t>-</a:t>
            </a:r>
            <a:r>
              <a:rPr lang="zh-CN" altLang="en-US" sz="1350" b="1" dirty="0" smtClean="0"/>
              <a:t>构造</a:t>
            </a:r>
            <a:endParaRPr lang="en-US" altLang="zh-CN" sz="1350" b="1" dirty="0" smtClean="0"/>
          </a:p>
        </p:txBody>
      </p:sp>
      <p:pic>
        <p:nvPicPr>
          <p:cNvPr id="3" name="图片 2"/>
          <p:cNvPicPr>
            <a:picLocks noChangeAspect="1"/>
          </p:cNvPicPr>
          <p:nvPr/>
        </p:nvPicPr>
        <p:blipFill>
          <a:blip r:embed="rId1"/>
          <a:stretch>
            <a:fillRect/>
          </a:stretch>
        </p:blipFill>
        <p:spPr>
          <a:xfrm>
            <a:off x="1326513" y="1101215"/>
            <a:ext cx="3195181" cy="2495999"/>
          </a:xfrm>
          <a:prstGeom prst="rect">
            <a:avLst/>
          </a:prstGeom>
        </p:spPr>
      </p:pic>
      <p:pic>
        <p:nvPicPr>
          <p:cNvPr id="4" name="图片 3"/>
          <p:cNvPicPr>
            <a:picLocks noChangeAspect="1"/>
          </p:cNvPicPr>
          <p:nvPr/>
        </p:nvPicPr>
        <p:blipFill>
          <a:blip r:embed="rId2"/>
          <a:stretch>
            <a:fillRect/>
          </a:stretch>
        </p:blipFill>
        <p:spPr>
          <a:xfrm>
            <a:off x="4992975" y="1193026"/>
            <a:ext cx="1593056" cy="500063"/>
          </a:xfrm>
          <a:prstGeom prst="rect">
            <a:avLst/>
          </a:prstGeom>
        </p:spPr>
      </p:pic>
      <p:pic>
        <p:nvPicPr>
          <p:cNvPr id="5" name="图片 4"/>
          <p:cNvPicPr>
            <a:picLocks noChangeAspect="1"/>
          </p:cNvPicPr>
          <p:nvPr/>
        </p:nvPicPr>
        <p:blipFill>
          <a:blip r:embed="rId3"/>
          <a:stretch>
            <a:fillRect/>
          </a:stretch>
        </p:blipFill>
        <p:spPr>
          <a:xfrm>
            <a:off x="4723164" y="1825035"/>
            <a:ext cx="2290733" cy="1649802"/>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048889" y="7144"/>
            <a:ext cx="2586038" cy="5136356"/>
          </a:xfrm>
          <a:prstGeom prst="rect">
            <a:avLst/>
          </a:prstGeom>
        </p:spPr>
      </p:pic>
      <p:sp>
        <p:nvSpPr>
          <p:cNvPr id="3" name="文本框 2"/>
          <p:cNvSpPr txBox="1"/>
          <p:nvPr/>
        </p:nvSpPr>
        <p:spPr>
          <a:xfrm>
            <a:off x="1220710" y="0"/>
            <a:ext cx="3137786" cy="299085"/>
          </a:xfrm>
          <a:prstGeom prst="rect">
            <a:avLst/>
          </a:prstGeom>
          <a:noFill/>
        </p:spPr>
        <p:txBody>
          <a:bodyPr wrap="square" rtlCol="0">
            <a:spAutoFit/>
          </a:bodyPr>
          <a:lstStyle/>
          <a:p>
            <a:r>
              <a:rPr lang="zh-CN" altLang="en-US" sz="1350" b="1" dirty="0" smtClean="0"/>
              <a:t>生成平面图</a:t>
            </a:r>
            <a:r>
              <a:rPr lang="en-US" altLang="zh-CN" sz="1350" b="1" dirty="0" smtClean="0"/>
              <a:t>-</a:t>
            </a:r>
            <a:r>
              <a:rPr lang="zh-CN" altLang="en-US" sz="1350" b="1" dirty="0" smtClean="0"/>
              <a:t>砂地比</a:t>
            </a:r>
            <a:endParaRPr lang="en-US" altLang="zh-CN" sz="1350" b="1" dirty="0" smtClean="0"/>
          </a:p>
        </p:txBody>
      </p:sp>
      <p:pic>
        <p:nvPicPr>
          <p:cNvPr id="4" name="图片 3"/>
          <p:cNvPicPr>
            <a:picLocks noChangeAspect="1"/>
          </p:cNvPicPr>
          <p:nvPr/>
        </p:nvPicPr>
        <p:blipFill>
          <a:blip r:embed="rId2"/>
          <a:stretch>
            <a:fillRect/>
          </a:stretch>
        </p:blipFill>
        <p:spPr>
          <a:xfrm>
            <a:off x="1532672" y="1477746"/>
            <a:ext cx="2004159" cy="175519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00092" y="536075"/>
            <a:ext cx="1979021" cy="1238991"/>
          </a:xfrm>
          <a:prstGeom prst="rect">
            <a:avLst/>
          </a:prstGeom>
        </p:spPr>
      </p:pic>
      <p:pic>
        <p:nvPicPr>
          <p:cNvPr id="3" name="图片 2"/>
          <p:cNvPicPr>
            <a:picLocks noChangeAspect="1"/>
          </p:cNvPicPr>
          <p:nvPr/>
        </p:nvPicPr>
        <p:blipFill>
          <a:blip r:embed="rId2"/>
          <a:stretch>
            <a:fillRect/>
          </a:stretch>
        </p:blipFill>
        <p:spPr>
          <a:xfrm>
            <a:off x="1800092" y="1975916"/>
            <a:ext cx="2016467" cy="2538680"/>
          </a:xfrm>
          <a:prstGeom prst="rect">
            <a:avLst/>
          </a:prstGeom>
        </p:spPr>
      </p:pic>
      <p:pic>
        <p:nvPicPr>
          <p:cNvPr id="4" name="图片 3"/>
          <p:cNvPicPr>
            <a:picLocks noChangeAspect="1"/>
          </p:cNvPicPr>
          <p:nvPr/>
        </p:nvPicPr>
        <p:blipFill>
          <a:blip r:embed="rId3"/>
          <a:stretch>
            <a:fillRect/>
          </a:stretch>
        </p:blipFill>
        <p:spPr>
          <a:xfrm>
            <a:off x="4697959" y="339598"/>
            <a:ext cx="2332569" cy="4532029"/>
          </a:xfrm>
          <a:prstGeom prst="rect">
            <a:avLst/>
          </a:prstGeom>
        </p:spPr>
      </p:pic>
      <p:sp>
        <p:nvSpPr>
          <p:cNvPr id="5" name="文本框 4"/>
          <p:cNvSpPr txBox="1"/>
          <p:nvPr/>
        </p:nvSpPr>
        <p:spPr>
          <a:xfrm>
            <a:off x="1220710" y="0"/>
            <a:ext cx="3137786" cy="299085"/>
          </a:xfrm>
          <a:prstGeom prst="rect">
            <a:avLst/>
          </a:prstGeom>
          <a:noFill/>
        </p:spPr>
        <p:txBody>
          <a:bodyPr wrap="square" rtlCol="0">
            <a:spAutoFit/>
          </a:bodyPr>
          <a:lstStyle/>
          <a:p>
            <a:r>
              <a:rPr lang="zh-CN" altLang="en-US" sz="1350" b="1" dirty="0" smtClean="0"/>
              <a:t>生成平面图</a:t>
            </a:r>
            <a:r>
              <a:rPr lang="en-US" altLang="zh-CN" sz="1350" b="1" dirty="0" smtClean="0"/>
              <a:t>-</a:t>
            </a:r>
            <a:r>
              <a:rPr lang="zh-CN" altLang="en-US" sz="1350" b="1" dirty="0" smtClean="0"/>
              <a:t>计算孔隙度</a:t>
            </a:r>
            <a:r>
              <a:rPr lang="en-US" altLang="zh-CN" sz="1350" b="1" dirty="0" smtClean="0"/>
              <a:t>-</a:t>
            </a:r>
            <a:r>
              <a:rPr lang="zh-CN" altLang="en-US" sz="1350" b="1" dirty="0" smtClean="0"/>
              <a:t>方法</a:t>
            </a:r>
            <a:r>
              <a:rPr lang="zh-CN" altLang="en-US" sz="1350" b="1" dirty="0"/>
              <a:t>①</a:t>
            </a:r>
            <a:endParaRPr lang="en-US" altLang="zh-CN" sz="1350" b="1" dirty="0" smtClean="0"/>
          </a:p>
        </p:txBody>
      </p:sp>
      <p:sp>
        <p:nvSpPr>
          <p:cNvPr id="6" name="矩形 5"/>
          <p:cNvSpPr/>
          <p:nvPr/>
        </p:nvSpPr>
        <p:spPr>
          <a:xfrm>
            <a:off x="1776047" y="4576945"/>
            <a:ext cx="2065020" cy="299085"/>
          </a:xfrm>
          <a:prstGeom prst="rect">
            <a:avLst/>
          </a:prstGeom>
        </p:spPr>
        <p:txBody>
          <a:bodyPr wrap="none">
            <a:spAutoFit/>
          </a:bodyPr>
          <a:lstStyle/>
          <a:p>
            <a:r>
              <a:rPr lang="zh-CN" altLang="en-US" sz="1350" dirty="0"/>
              <a:t>POR3=If( sand0=U,U ,POR )</a:t>
            </a:r>
            <a:endParaRPr lang="zh-CN" altLang="en-US" sz="135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0710" y="0"/>
            <a:ext cx="3137786" cy="299085"/>
          </a:xfrm>
          <a:prstGeom prst="rect">
            <a:avLst/>
          </a:prstGeom>
          <a:noFill/>
        </p:spPr>
        <p:txBody>
          <a:bodyPr wrap="square" rtlCol="0">
            <a:spAutoFit/>
          </a:bodyPr>
          <a:lstStyle/>
          <a:p>
            <a:r>
              <a:rPr lang="zh-CN" altLang="en-US" sz="1350" b="1" dirty="0" smtClean="0"/>
              <a:t>生成平面图</a:t>
            </a:r>
            <a:r>
              <a:rPr lang="en-US" altLang="zh-CN" sz="1350" b="1" dirty="0" smtClean="0"/>
              <a:t>-</a:t>
            </a:r>
            <a:r>
              <a:rPr lang="zh-CN" altLang="en-US" sz="1350" b="1" dirty="0" smtClean="0"/>
              <a:t>计算孔隙度</a:t>
            </a:r>
            <a:r>
              <a:rPr lang="en-US" altLang="zh-CN" sz="1350" b="1" dirty="0" smtClean="0"/>
              <a:t>-</a:t>
            </a:r>
            <a:r>
              <a:rPr lang="zh-CN" altLang="en-US" sz="1350" b="1" dirty="0" smtClean="0"/>
              <a:t>方法①</a:t>
            </a:r>
            <a:endParaRPr lang="en-US" altLang="zh-CN" sz="1350" b="1" dirty="0" smtClean="0"/>
          </a:p>
        </p:txBody>
      </p:sp>
      <p:pic>
        <p:nvPicPr>
          <p:cNvPr id="6" name="图片 5"/>
          <p:cNvPicPr>
            <a:picLocks noChangeAspect="1"/>
          </p:cNvPicPr>
          <p:nvPr/>
        </p:nvPicPr>
        <p:blipFill>
          <a:blip r:embed="rId1"/>
          <a:stretch>
            <a:fillRect/>
          </a:stretch>
        </p:blipFill>
        <p:spPr>
          <a:xfrm>
            <a:off x="1662700" y="764786"/>
            <a:ext cx="2350294" cy="1000125"/>
          </a:xfrm>
          <a:prstGeom prst="rect">
            <a:avLst/>
          </a:prstGeom>
        </p:spPr>
      </p:pic>
      <p:pic>
        <p:nvPicPr>
          <p:cNvPr id="7" name="图片 6"/>
          <p:cNvPicPr>
            <a:picLocks noChangeAspect="1"/>
          </p:cNvPicPr>
          <p:nvPr/>
        </p:nvPicPr>
        <p:blipFill>
          <a:blip r:embed="rId2"/>
          <a:stretch>
            <a:fillRect/>
          </a:stretch>
        </p:blipFill>
        <p:spPr>
          <a:xfrm>
            <a:off x="1662700" y="1946067"/>
            <a:ext cx="2391897" cy="2576333"/>
          </a:xfrm>
          <a:prstGeom prst="rect">
            <a:avLst/>
          </a:prstGeom>
        </p:spPr>
      </p:pic>
      <p:sp>
        <p:nvSpPr>
          <p:cNvPr id="8" name="矩形 7"/>
          <p:cNvSpPr/>
          <p:nvPr/>
        </p:nvSpPr>
        <p:spPr>
          <a:xfrm>
            <a:off x="1535260" y="4594628"/>
            <a:ext cx="3007995" cy="299085"/>
          </a:xfrm>
          <a:prstGeom prst="rect">
            <a:avLst/>
          </a:prstGeom>
        </p:spPr>
        <p:txBody>
          <a:bodyPr wrap="none">
            <a:spAutoFit/>
          </a:bodyPr>
          <a:lstStyle/>
          <a:p>
            <a:r>
              <a:rPr lang="zh-CN" altLang="en-US" sz="1350" dirty="0"/>
              <a:t>POR4=If( Thickness_of_sand=0, 0, POR3)</a:t>
            </a:r>
            <a:endParaRPr lang="zh-CN" altLang="en-US" sz="1350" dirty="0"/>
          </a:p>
        </p:txBody>
      </p:sp>
      <p:sp>
        <p:nvSpPr>
          <p:cNvPr id="9" name="矩形 8"/>
          <p:cNvSpPr/>
          <p:nvPr/>
        </p:nvSpPr>
        <p:spPr>
          <a:xfrm>
            <a:off x="4672610" y="1807568"/>
            <a:ext cx="3205463" cy="506730"/>
          </a:xfrm>
          <a:prstGeom prst="rect">
            <a:avLst/>
          </a:prstGeom>
        </p:spPr>
        <p:txBody>
          <a:bodyPr wrap="square">
            <a:spAutoFit/>
          </a:bodyPr>
          <a:lstStyle/>
          <a:p>
            <a:r>
              <a:rPr lang="zh-CN" altLang="en-US" sz="1350" dirty="0" smtClean="0"/>
              <a:t>其他属性用同样的方法，但渗透率</a:t>
            </a:r>
            <a:r>
              <a:rPr lang="en-US" altLang="zh-CN" sz="1350" dirty="0" smtClean="0"/>
              <a:t>PERM</a:t>
            </a:r>
            <a:r>
              <a:rPr lang="zh-CN" altLang="en-US" sz="1350" dirty="0" smtClean="0"/>
              <a:t>平均方法选择调和平均</a:t>
            </a:r>
            <a:r>
              <a:rPr lang="en-US" altLang="zh-CN" sz="1350" dirty="0" smtClean="0"/>
              <a:t>Harmonic</a:t>
            </a:r>
            <a:endParaRPr lang="zh-CN" altLang="en-US" sz="1350" dirty="0"/>
          </a:p>
        </p:txBody>
      </p:sp>
      <p:pic>
        <p:nvPicPr>
          <p:cNvPr id="10" name="图片 9"/>
          <p:cNvPicPr>
            <a:picLocks noChangeAspect="1"/>
          </p:cNvPicPr>
          <p:nvPr/>
        </p:nvPicPr>
        <p:blipFill>
          <a:blip r:embed="rId3"/>
          <a:stretch>
            <a:fillRect/>
          </a:stretch>
        </p:blipFill>
        <p:spPr>
          <a:xfrm>
            <a:off x="5124631" y="2605514"/>
            <a:ext cx="2000250" cy="450056"/>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生成平面图</a:t>
            </a:r>
            <a:r>
              <a:rPr lang="en-US" altLang="zh-CN" sz="1350" b="1" dirty="0" smtClean="0"/>
              <a:t>-</a:t>
            </a:r>
            <a:r>
              <a:rPr lang="zh-CN" altLang="en-US" sz="1350" b="1" dirty="0" smtClean="0"/>
              <a:t>计算孔隙度</a:t>
            </a:r>
            <a:r>
              <a:rPr lang="en-US" altLang="zh-CN" sz="1350" b="1" dirty="0" smtClean="0"/>
              <a:t>-</a:t>
            </a:r>
            <a:r>
              <a:rPr lang="zh-CN" altLang="en-US" sz="1350" b="1" dirty="0" smtClean="0"/>
              <a:t>方法②</a:t>
            </a:r>
            <a:endParaRPr lang="en-US" altLang="zh-CN" sz="1350" b="1" dirty="0" smtClean="0"/>
          </a:p>
        </p:txBody>
      </p:sp>
      <p:pic>
        <p:nvPicPr>
          <p:cNvPr id="3" name="图片 2"/>
          <p:cNvPicPr>
            <a:picLocks noChangeAspect="1"/>
          </p:cNvPicPr>
          <p:nvPr/>
        </p:nvPicPr>
        <p:blipFill>
          <a:blip r:embed="rId1"/>
          <a:stretch>
            <a:fillRect/>
          </a:stretch>
        </p:blipFill>
        <p:spPr>
          <a:xfrm>
            <a:off x="1531997" y="508285"/>
            <a:ext cx="1681343" cy="1587935"/>
          </a:xfrm>
          <a:prstGeom prst="rect">
            <a:avLst/>
          </a:prstGeom>
        </p:spPr>
      </p:pic>
      <p:pic>
        <p:nvPicPr>
          <p:cNvPr id="4" name="图片 3"/>
          <p:cNvPicPr>
            <a:picLocks noChangeAspect="1"/>
          </p:cNvPicPr>
          <p:nvPr/>
        </p:nvPicPr>
        <p:blipFill>
          <a:blip r:embed="rId2"/>
          <a:stretch>
            <a:fillRect/>
          </a:stretch>
        </p:blipFill>
        <p:spPr>
          <a:xfrm>
            <a:off x="3981360" y="508285"/>
            <a:ext cx="2240442" cy="884030"/>
          </a:xfrm>
          <a:prstGeom prst="rect">
            <a:avLst/>
          </a:prstGeom>
        </p:spPr>
      </p:pic>
      <p:pic>
        <p:nvPicPr>
          <p:cNvPr id="6" name="图片 5"/>
          <p:cNvPicPr>
            <a:picLocks noChangeAspect="1"/>
          </p:cNvPicPr>
          <p:nvPr/>
        </p:nvPicPr>
        <p:blipFill>
          <a:blip r:embed="rId3"/>
          <a:stretch>
            <a:fillRect/>
          </a:stretch>
        </p:blipFill>
        <p:spPr>
          <a:xfrm>
            <a:off x="4358496" y="1287686"/>
            <a:ext cx="2240442" cy="1277309"/>
          </a:xfrm>
          <a:prstGeom prst="rect">
            <a:avLst/>
          </a:prstGeom>
        </p:spPr>
      </p:pic>
      <p:pic>
        <p:nvPicPr>
          <p:cNvPr id="7" name="图片 6"/>
          <p:cNvPicPr>
            <a:picLocks noChangeAspect="1"/>
          </p:cNvPicPr>
          <p:nvPr/>
        </p:nvPicPr>
        <p:blipFill>
          <a:blip r:embed="rId4"/>
          <a:stretch>
            <a:fillRect/>
          </a:stretch>
        </p:blipFill>
        <p:spPr>
          <a:xfrm>
            <a:off x="1358120" y="2879407"/>
            <a:ext cx="2133421" cy="1961562"/>
          </a:xfrm>
          <a:prstGeom prst="rect">
            <a:avLst/>
          </a:prstGeom>
        </p:spPr>
      </p:pic>
      <p:pic>
        <p:nvPicPr>
          <p:cNvPr id="8" name="图片 7"/>
          <p:cNvPicPr>
            <a:picLocks noChangeAspect="1"/>
          </p:cNvPicPr>
          <p:nvPr/>
        </p:nvPicPr>
        <p:blipFill>
          <a:blip r:embed="rId5"/>
          <a:stretch>
            <a:fillRect/>
          </a:stretch>
        </p:blipFill>
        <p:spPr>
          <a:xfrm>
            <a:off x="3491541" y="3409119"/>
            <a:ext cx="4155506" cy="1284522"/>
          </a:xfrm>
          <a:prstGeom prst="rect">
            <a:avLst/>
          </a:prstGeom>
        </p:spPr>
      </p:pic>
      <p:sp>
        <p:nvSpPr>
          <p:cNvPr id="9" name="矩形 8"/>
          <p:cNvSpPr/>
          <p:nvPr/>
        </p:nvSpPr>
        <p:spPr>
          <a:xfrm>
            <a:off x="4458461" y="3067397"/>
            <a:ext cx="2583180" cy="299085"/>
          </a:xfrm>
          <a:prstGeom prst="rect">
            <a:avLst/>
          </a:prstGeom>
        </p:spPr>
        <p:txBody>
          <a:bodyPr wrap="none">
            <a:spAutoFit/>
          </a:bodyPr>
          <a:lstStyle/>
          <a:p>
            <a:r>
              <a:rPr lang="zh-CN" altLang="en-US" sz="1350" dirty="0" smtClean="0"/>
              <a:t>从小层数据表中复制粘贴到这里</a:t>
            </a:r>
            <a:endParaRPr lang="zh-CN" altLang="en-US" sz="135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490213" y="651902"/>
            <a:ext cx="2586407" cy="1573715"/>
          </a:xfrm>
          <a:prstGeom prst="rect">
            <a:avLst/>
          </a:prstGeom>
        </p:spPr>
      </p:pic>
      <p:sp>
        <p:nvSpPr>
          <p:cNvPr id="4" name="文本框 3"/>
          <p:cNvSpPr txBox="1"/>
          <p:nvPr/>
        </p:nvSpPr>
        <p:spPr>
          <a:xfrm>
            <a:off x="1220710" y="0"/>
            <a:ext cx="3137786" cy="299085"/>
          </a:xfrm>
          <a:prstGeom prst="rect">
            <a:avLst/>
          </a:prstGeom>
          <a:noFill/>
        </p:spPr>
        <p:txBody>
          <a:bodyPr wrap="square" rtlCol="0">
            <a:spAutoFit/>
          </a:bodyPr>
          <a:lstStyle/>
          <a:p>
            <a:r>
              <a:rPr lang="zh-CN" altLang="en-US" sz="1350" b="1" dirty="0" smtClean="0"/>
              <a:t>生成平面图</a:t>
            </a:r>
            <a:r>
              <a:rPr lang="en-US" altLang="zh-CN" sz="1350" b="1" dirty="0" smtClean="0"/>
              <a:t>-</a:t>
            </a:r>
            <a:r>
              <a:rPr lang="zh-CN" altLang="en-US" sz="1350" b="1" smtClean="0"/>
              <a:t>孔渗</a:t>
            </a:r>
            <a:r>
              <a:rPr lang="en-US" altLang="zh-CN" sz="1350" b="1" smtClean="0"/>
              <a:t>/</a:t>
            </a:r>
            <a:r>
              <a:rPr lang="zh-CN" altLang="en-US" sz="1350" b="1" dirty="0" smtClean="0"/>
              <a:t>单砂体厚度</a:t>
            </a:r>
            <a:endParaRPr lang="en-US" altLang="zh-CN" sz="1350" b="1" dirty="0" smtClean="0"/>
          </a:p>
        </p:txBody>
      </p:sp>
      <p:sp>
        <p:nvSpPr>
          <p:cNvPr id="5" name="矩形 4"/>
          <p:cNvSpPr/>
          <p:nvPr/>
        </p:nvSpPr>
        <p:spPr>
          <a:xfrm>
            <a:off x="1412335" y="2358144"/>
            <a:ext cx="2664286" cy="714375"/>
          </a:xfrm>
          <a:prstGeom prst="rect">
            <a:avLst/>
          </a:prstGeom>
        </p:spPr>
        <p:txBody>
          <a:bodyPr wrap="square">
            <a:spAutoFit/>
          </a:bodyPr>
          <a:lstStyle/>
          <a:p>
            <a:r>
              <a:rPr lang="zh-CN" altLang="en-US" sz="1350" dirty="0" smtClean="0"/>
              <a:t>在</a:t>
            </a:r>
            <a:r>
              <a:rPr lang="en-US" altLang="zh-CN" sz="1350" dirty="0" smtClean="0"/>
              <a:t>Stratigraphy</a:t>
            </a:r>
            <a:r>
              <a:rPr lang="zh-CN" altLang="en-US" sz="1350" dirty="0" smtClean="0"/>
              <a:t>里选中要输出的层打钩，在</a:t>
            </a:r>
            <a:r>
              <a:rPr lang="en-US" altLang="zh-CN" sz="1350" dirty="0" smtClean="0"/>
              <a:t>Attributes</a:t>
            </a:r>
            <a:r>
              <a:rPr lang="zh-CN" altLang="en-US" sz="1350" dirty="0" smtClean="0"/>
              <a:t>里选中要输出的属性并右键</a:t>
            </a:r>
            <a:endParaRPr lang="zh-CN" altLang="en-US" sz="1350" dirty="0"/>
          </a:p>
        </p:txBody>
      </p:sp>
      <p:pic>
        <p:nvPicPr>
          <p:cNvPr id="6" name="图片 5"/>
          <p:cNvPicPr>
            <a:picLocks noChangeAspect="1"/>
          </p:cNvPicPr>
          <p:nvPr/>
        </p:nvPicPr>
        <p:blipFill>
          <a:blip r:embed="rId2"/>
          <a:stretch>
            <a:fillRect/>
          </a:stretch>
        </p:blipFill>
        <p:spPr>
          <a:xfrm>
            <a:off x="1781996" y="3456655"/>
            <a:ext cx="1678781" cy="850106"/>
          </a:xfrm>
          <a:prstGeom prst="rect">
            <a:avLst/>
          </a:prstGeom>
        </p:spPr>
      </p:pic>
      <p:pic>
        <p:nvPicPr>
          <p:cNvPr id="7" name="图片 6"/>
          <p:cNvPicPr>
            <a:picLocks noChangeAspect="1"/>
          </p:cNvPicPr>
          <p:nvPr/>
        </p:nvPicPr>
        <p:blipFill>
          <a:blip r:embed="rId3"/>
          <a:stretch>
            <a:fillRect/>
          </a:stretch>
        </p:blipFill>
        <p:spPr>
          <a:xfrm>
            <a:off x="4958234" y="763437"/>
            <a:ext cx="2353546" cy="3599843"/>
          </a:xfrm>
          <a:prstGeom prst="rect">
            <a:avLst/>
          </a:prstGeom>
        </p:spPr>
      </p:pic>
      <p:sp>
        <p:nvSpPr>
          <p:cNvPr id="8" name="矩形 7"/>
          <p:cNvSpPr/>
          <p:nvPr/>
        </p:nvSpPr>
        <p:spPr>
          <a:xfrm>
            <a:off x="5496439" y="1438759"/>
            <a:ext cx="2297528" cy="252730"/>
          </a:xfrm>
          <a:prstGeom prst="rect">
            <a:avLst/>
          </a:prstGeom>
        </p:spPr>
        <p:txBody>
          <a:bodyPr wrap="square">
            <a:spAutoFit/>
          </a:bodyPr>
          <a:lstStyle/>
          <a:p>
            <a:r>
              <a:rPr lang="zh-CN" altLang="en-US" sz="1050" dirty="0" smtClean="0"/>
              <a:t>边界</a:t>
            </a:r>
            <a:r>
              <a:rPr lang="en-US" altLang="zh-CN" sz="1050" dirty="0" smtClean="0"/>
              <a:t>polygon</a:t>
            </a:r>
            <a:r>
              <a:rPr lang="zh-CN" altLang="en-US" sz="1050" dirty="0" smtClean="0"/>
              <a:t>             断层</a:t>
            </a:r>
            <a:r>
              <a:rPr lang="en-US" altLang="zh-CN" sz="1050" dirty="0"/>
              <a:t>polygon</a:t>
            </a:r>
            <a:endParaRPr lang="zh-CN" altLang="en-US" sz="105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生成等值线</a:t>
            </a:r>
            <a:endParaRPr lang="en-US" altLang="zh-CN" sz="1350" b="1" dirty="0" smtClean="0"/>
          </a:p>
        </p:txBody>
      </p:sp>
      <p:pic>
        <p:nvPicPr>
          <p:cNvPr id="3" name="图片 2"/>
          <p:cNvPicPr>
            <a:picLocks noChangeAspect="1"/>
          </p:cNvPicPr>
          <p:nvPr/>
        </p:nvPicPr>
        <p:blipFill>
          <a:blip r:embed="rId1"/>
          <a:stretch>
            <a:fillRect/>
          </a:stretch>
        </p:blipFill>
        <p:spPr>
          <a:xfrm>
            <a:off x="1589956" y="573926"/>
            <a:ext cx="1085850" cy="657225"/>
          </a:xfrm>
          <a:prstGeom prst="rect">
            <a:avLst/>
          </a:prstGeom>
        </p:spPr>
      </p:pic>
      <p:sp>
        <p:nvSpPr>
          <p:cNvPr id="4" name="矩形 3"/>
          <p:cNvSpPr/>
          <p:nvPr/>
        </p:nvSpPr>
        <p:spPr>
          <a:xfrm>
            <a:off x="2479853" y="625540"/>
            <a:ext cx="525780" cy="299085"/>
          </a:xfrm>
          <a:prstGeom prst="rect">
            <a:avLst/>
          </a:prstGeom>
        </p:spPr>
        <p:txBody>
          <a:bodyPr wrap="none">
            <a:spAutoFit/>
          </a:bodyPr>
          <a:lstStyle/>
          <a:p>
            <a:r>
              <a:rPr lang="zh-CN" altLang="en-US" sz="1350" dirty="0" smtClean="0"/>
              <a:t>双击</a:t>
            </a:r>
            <a:endParaRPr lang="zh-CN" altLang="en-US" sz="1350" dirty="0"/>
          </a:p>
        </p:txBody>
      </p:sp>
      <p:pic>
        <p:nvPicPr>
          <p:cNvPr id="5" name="图片 4"/>
          <p:cNvPicPr>
            <a:picLocks noChangeAspect="1"/>
          </p:cNvPicPr>
          <p:nvPr/>
        </p:nvPicPr>
        <p:blipFill>
          <a:blip r:embed="rId2"/>
          <a:stretch>
            <a:fillRect/>
          </a:stretch>
        </p:blipFill>
        <p:spPr>
          <a:xfrm>
            <a:off x="3565703" y="573926"/>
            <a:ext cx="3393281" cy="2757488"/>
          </a:xfrm>
          <a:prstGeom prst="rect">
            <a:avLst/>
          </a:prstGeom>
        </p:spPr>
      </p:pic>
      <p:sp>
        <p:nvSpPr>
          <p:cNvPr id="6" name="矩形 5"/>
          <p:cNvSpPr/>
          <p:nvPr/>
        </p:nvSpPr>
        <p:spPr>
          <a:xfrm>
            <a:off x="5044295" y="2305535"/>
            <a:ext cx="1554480" cy="299085"/>
          </a:xfrm>
          <a:prstGeom prst="rect">
            <a:avLst/>
          </a:prstGeom>
        </p:spPr>
        <p:txBody>
          <a:bodyPr wrap="none">
            <a:spAutoFit/>
          </a:bodyPr>
          <a:lstStyle/>
          <a:p>
            <a:r>
              <a:rPr lang="zh-CN" altLang="en-US" sz="1350" dirty="0" smtClean="0"/>
              <a:t>①设定等值线间隔</a:t>
            </a:r>
            <a:endParaRPr lang="zh-CN" altLang="en-US" sz="1350" dirty="0"/>
          </a:p>
        </p:txBody>
      </p:sp>
      <p:sp>
        <p:nvSpPr>
          <p:cNvPr id="7" name="矩形 6"/>
          <p:cNvSpPr/>
          <p:nvPr/>
        </p:nvSpPr>
        <p:spPr>
          <a:xfrm>
            <a:off x="6477506" y="1952670"/>
            <a:ext cx="1211580" cy="299085"/>
          </a:xfrm>
          <a:prstGeom prst="rect">
            <a:avLst/>
          </a:prstGeom>
        </p:spPr>
        <p:txBody>
          <a:bodyPr wrap="none">
            <a:spAutoFit/>
          </a:bodyPr>
          <a:lstStyle/>
          <a:p>
            <a:r>
              <a:rPr lang="zh-CN" altLang="en-US" sz="1350" dirty="0" smtClean="0"/>
              <a:t>②生成等值线</a:t>
            </a:r>
            <a:endParaRPr lang="zh-CN" altLang="en-US" sz="1350" dirty="0"/>
          </a:p>
        </p:txBody>
      </p:sp>
      <p:pic>
        <p:nvPicPr>
          <p:cNvPr id="8" name="图片 7"/>
          <p:cNvPicPr>
            <a:picLocks noChangeAspect="1"/>
          </p:cNvPicPr>
          <p:nvPr/>
        </p:nvPicPr>
        <p:blipFill>
          <a:blip r:embed="rId3"/>
          <a:stretch>
            <a:fillRect/>
          </a:stretch>
        </p:blipFill>
        <p:spPr>
          <a:xfrm>
            <a:off x="1836916" y="3927311"/>
            <a:ext cx="1285875" cy="614363"/>
          </a:xfrm>
          <a:prstGeom prst="rect">
            <a:avLst/>
          </a:prstGeom>
        </p:spPr>
      </p:pic>
      <p:pic>
        <p:nvPicPr>
          <p:cNvPr id="9" name="图片 8"/>
          <p:cNvPicPr>
            <a:picLocks noChangeAspect="1"/>
          </p:cNvPicPr>
          <p:nvPr/>
        </p:nvPicPr>
        <p:blipFill>
          <a:blip r:embed="rId4"/>
          <a:stretch>
            <a:fillRect/>
          </a:stretch>
        </p:blipFill>
        <p:spPr>
          <a:xfrm>
            <a:off x="3406310" y="3553730"/>
            <a:ext cx="2207330" cy="1475723"/>
          </a:xfrm>
          <a:prstGeom prst="rect">
            <a:avLst/>
          </a:prstGeom>
        </p:spPr>
      </p:pic>
      <p:pic>
        <p:nvPicPr>
          <p:cNvPr id="10" name="图片 9"/>
          <p:cNvPicPr>
            <a:picLocks noChangeAspect="1"/>
          </p:cNvPicPr>
          <p:nvPr/>
        </p:nvPicPr>
        <p:blipFill>
          <a:blip r:embed="rId5"/>
          <a:stretch>
            <a:fillRect/>
          </a:stretch>
        </p:blipFill>
        <p:spPr>
          <a:xfrm>
            <a:off x="5790233" y="3927311"/>
            <a:ext cx="1864519" cy="592931"/>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导入等值线</a:t>
            </a:r>
            <a:endParaRPr lang="en-US" altLang="zh-CN" sz="1350" b="1" dirty="0" smtClean="0"/>
          </a:p>
        </p:txBody>
      </p:sp>
      <p:pic>
        <p:nvPicPr>
          <p:cNvPr id="3" name="图片 2"/>
          <p:cNvPicPr>
            <a:picLocks noChangeAspect="1"/>
          </p:cNvPicPr>
          <p:nvPr/>
        </p:nvPicPr>
        <p:blipFill>
          <a:blip r:embed="rId1"/>
          <a:stretch>
            <a:fillRect/>
          </a:stretch>
        </p:blipFill>
        <p:spPr>
          <a:xfrm>
            <a:off x="1553024" y="487527"/>
            <a:ext cx="771525" cy="842963"/>
          </a:xfrm>
          <a:prstGeom prst="rect">
            <a:avLst/>
          </a:prstGeom>
        </p:spPr>
      </p:pic>
      <p:sp>
        <p:nvSpPr>
          <p:cNvPr id="4" name="矩形 3"/>
          <p:cNvSpPr/>
          <p:nvPr/>
        </p:nvSpPr>
        <p:spPr>
          <a:xfrm>
            <a:off x="2556801" y="542251"/>
            <a:ext cx="2261052" cy="714375"/>
          </a:xfrm>
          <a:prstGeom prst="rect">
            <a:avLst/>
          </a:prstGeom>
        </p:spPr>
        <p:txBody>
          <a:bodyPr wrap="square">
            <a:spAutoFit/>
          </a:bodyPr>
          <a:lstStyle/>
          <a:p>
            <a:r>
              <a:rPr lang="zh-CN" altLang="en-US" sz="1350" dirty="0" smtClean="0"/>
              <a:t>导出后为无格式的文本文件</a:t>
            </a:r>
            <a:endParaRPr lang="en-US" altLang="zh-CN" sz="1350" dirty="0" smtClean="0"/>
          </a:p>
          <a:p>
            <a:r>
              <a:rPr lang="zh-CN" altLang="en-US" sz="1350" dirty="0" smtClean="0"/>
              <a:t>用</a:t>
            </a:r>
            <a:r>
              <a:rPr lang="en-US" altLang="zh-CN" sz="1350" dirty="0" smtClean="0"/>
              <a:t>Excel</a:t>
            </a:r>
            <a:r>
              <a:rPr lang="zh-CN" altLang="en-US" sz="1350" dirty="0" smtClean="0"/>
              <a:t>打开</a:t>
            </a:r>
            <a:endParaRPr lang="en-US" altLang="zh-CN" sz="1350" dirty="0" smtClean="0"/>
          </a:p>
          <a:p>
            <a:r>
              <a:rPr lang="zh-CN" altLang="en-US" sz="1350" dirty="0" smtClean="0"/>
              <a:t>选中第一列，分列</a:t>
            </a:r>
            <a:endParaRPr lang="zh-CN" altLang="en-US" sz="1350" dirty="0"/>
          </a:p>
        </p:txBody>
      </p:sp>
      <p:pic>
        <p:nvPicPr>
          <p:cNvPr id="5" name="图片 4"/>
          <p:cNvPicPr>
            <a:picLocks noChangeAspect="1"/>
          </p:cNvPicPr>
          <p:nvPr/>
        </p:nvPicPr>
        <p:blipFill>
          <a:blip r:embed="rId2"/>
          <a:stretch>
            <a:fillRect/>
          </a:stretch>
        </p:blipFill>
        <p:spPr>
          <a:xfrm>
            <a:off x="1625945" y="1412306"/>
            <a:ext cx="2958995" cy="1435260"/>
          </a:xfrm>
          <a:prstGeom prst="rect">
            <a:avLst/>
          </a:prstGeom>
        </p:spPr>
      </p:pic>
      <p:pic>
        <p:nvPicPr>
          <p:cNvPr id="6" name="图片 5"/>
          <p:cNvPicPr>
            <a:picLocks noChangeAspect="1"/>
          </p:cNvPicPr>
          <p:nvPr/>
        </p:nvPicPr>
        <p:blipFill>
          <a:blip r:embed="rId3"/>
          <a:stretch>
            <a:fillRect/>
          </a:stretch>
        </p:blipFill>
        <p:spPr>
          <a:xfrm>
            <a:off x="5524478" y="930257"/>
            <a:ext cx="1821656" cy="1121569"/>
          </a:xfrm>
          <a:prstGeom prst="rect">
            <a:avLst/>
          </a:prstGeom>
        </p:spPr>
      </p:pic>
      <p:sp>
        <p:nvSpPr>
          <p:cNvPr id="7" name="矩形 6"/>
          <p:cNvSpPr/>
          <p:nvPr/>
        </p:nvSpPr>
        <p:spPr>
          <a:xfrm>
            <a:off x="2108227" y="3298715"/>
            <a:ext cx="2644928" cy="714375"/>
          </a:xfrm>
          <a:prstGeom prst="rect">
            <a:avLst/>
          </a:prstGeom>
        </p:spPr>
        <p:txBody>
          <a:bodyPr wrap="square">
            <a:spAutoFit/>
          </a:bodyPr>
          <a:lstStyle/>
          <a:p>
            <a:r>
              <a:rPr lang="zh-CN" altLang="en-US" sz="1350" dirty="0" smtClean="0"/>
              <a:t>打开</a:t>
            </a:r>
            <a:r>
              <a:rPr lang="en-US" altLang="zh-CN" sz="1350" dirty="0" smtClean="0"/>
              <a:t>Geomap4.0</a:t>
            </a:r>
            <a:endParaRPr lang="en-US" altLang="zh-CN" sz="1350" dirty="0" smtClean="0"/>
          </a:p>
          <a:p>
            <a:r>
              <a:rPr lang="zh-CN" altLang="en-US" sz="1350" dirty="0" smtClean="0"/>
              <a:t>分列后的数据直接复制粘贴到导入栏中</a:t>
            </a:r>
            <a:endParaRPr lang="zh-CN" altLang="en-US" sz="1350" dirty="0"/>
          </a:p>
        </p:txBody>
      </p:sp>
      <p:pic>
        <p:nvPicPr>
          <p:cNvPr id="8" name="图片 7"/>
          <p:cNvPicPr>
            <a:picLocks noChangeAspect="1"/>
          </p:cNvPicPr>
          <p:nvPr/>
        </p:nvPicPr>
        <p:blipFill>
          <a:blip r:embed="rId4"/>
          <a:stretch>
            <a:fillRect/>
          </a:stretch>
        </p:blipFill>
        <p:spPr>
          <a:xfrm>
            <a:off x="5034627" y="2298483"/>
            <a:ext cx="2801357" cy="26929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86105" y="930910"/>
            <a:ext cx="2563495" cy="398780"/>
          </a:xfrm>
          <a:prstGeom prst="rect">
            <a:avLst/>
          </a:prstGeom>
          <a:noFill/>
        </p:spPr>
        <p:txBody>
          <a:bodyPr wrap="square" rtlCol="0">
            <a:spAutoFit/>
          </a:bodyPr>
          <a:p>
            <a:pPr algn="l"/>
            <a:r>
              <a:rPr lang="en-US" altLang="zh-CN" sz="20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1</a:t>
            </a:r>
            <a:r>
              <a:rPr lang="zh-CN" altLang="en-US" sz="20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、蚂蚁体属性</a:t>
            </a:r>
            <a:endParaRPr lang="zh-CN" altLang="en-US" sz="20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endParaRPr>
          </a:p>
        </p:txBody>
      </p:sp>
      <p:grpSp>
        <p:nvGrpSpPr>
          <p:cNvPr id="4" name="组合 3"/>
          <p:cNvGrpSpPr/>
          <p:nvPr/>
        </p:nvGrpSpPr>
        <p:grpSpPr>
          <a:xfrm>
            <a:off x="927100" y="1609090"/>
            <a:ext cx="4415790" cy="1447800"/>
            <a:chOff x="1052" y="1983"/>
            <a:chExt cx="6954" cy="2280"/>
          </a:xfrm>
        </p:grpSpPr>
        <p:pic>
          <p:nvPicPr>
            <p:cNvPr id="2" name="图片 1"/>
            <p:cNvPicPr>
              <a:picLocks noChangeAspect="1"/>
            </p:cNvPicPr>
            <p:nvPr/>
          </p:nvPicPr>
          <p:blipFill>
            <a:blip r:embed="rId1"/>
            <a:stretch>
              <a:fillRect/>
            </a:stretch>
          </p:blipFill>
          <p:spPr>
            <a:xfrm>
              <a:off x="1052" y="2373"/>
              <a:ext cx="6954" cy="1891"/>
            </a:xfrm>
            <a:prstGeom prst="rect">
              <a:avLst/>
            </a:prstGeom>
          </p:spPr>
        </p:pic>
        <p:sp>
          <p:nvSpPr>
            <p:cNvPr id="6" name="文本框 5"/>
            <p:cNvSpPr txBox="1"/>
            <p:nvPr/>
          </p:nvSpPr>
          <p:spPr>
            <a:xfrm>
              <a:off x="1148" y="1983"/>
              <a:ext cx="3889" cy="483"/>
            </a:xfrm>
            <a:prstGeom prst="rect">
              <a:avLst/>
            </a:prstGeom>
            <a:noFill/>
          </p:spPr>
          <p:txBody>
            <a:bodyPr wrap="square" rtlCol="0">
              <a:spAutoFit/>
            </a:bodyPr>
            <a:p>
              <a:pPr algn="l"/>
              <a:r>
                <a:rPr lang="zh-CN" altLang="en-US" sz="1400">
                  <a:latin typeface="方正大黑简体" panose="03000509000000000000" pitchFamily="2" charset="-122"/>
                  <a:ea typeface="方正大黑简体" panose="03000509000000000000" pitchFamily="2" charset="-122"/>
                </a:rPr>
                <a:t>处理流程</a:t>
              </a:r>
              <a:endParaRPr lang="zh-CN" altLang="en-US" sz="1400">
                <a:latin typeface="方正大黑简体" panose="03000509000000000000" pitchFamily="2" charset="-122"/>
                <a:ea typeface="方正大黑简体" panose="03000509000000000000" pitchFamily="2" charset="-122"/>
              </a:endParaRPr>
            </a:p>
          </p:txBody>
        </p:sp>
      </p:grpSp>
      <p:pic>
        <p:nvPicPr>
          <p:cNvPr id="7" name="图片 6"/>
          <p:cNvPicPr>
            <a:picLocks noChangeAspect="1"/>
          </p:cNvPicPr>
          <p:nvPr/>
        </p:nvPicPr>
        <p:blipFill>
          <a:blip r:embed="rId2"/>
          <a:srcRect l="22004" r="17895"/>
          <a:stretch>
            <a:fillRect/>
          </a:stretch>
        </p:blipFill>
        <p:spPr>
          <a:xfrm>
            <a:off x="5701665" y="930910"/>
            <a:ext cx="2840355" cy="3997325"/>
          </a:xfrm>
          <a:prstGeom prst="rect">
            <a:avLst/>
          </a:prstGeom>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输出井位坐标</a:t>
            </a:r>
            <a:endParaRPr lang="en-US" altLang="zh-CN" sz="1350" b="1" dirty="0" smtClean="0"/>
          </a:p>
        </p:txBody>
      </p:sp>
      <p:pic>
        <p:nvPicPr>
          <p:cNvPr id="3" name="图片 2"/>
          <p:cNvPicPr>
            <a:picLocks noChangeAspect="1"/>
          </p:cNvPicPr>
          <p:nvPr/>
        </p:nvPicPr>
        <p:blipFill>
          <a:blip r:embed="rId1"/>
          <a:stretch>
            <a:fillRect/>
          </a:stretch>
        </p:blipFill>
        <p:spPr>
          <a:xfrm>
            <a:off x="1312361" y="417168"/>
            <a:ext cx="2043174" cy="1905494"/>
          </a:xfrm>
          <a:prstGeom prst="rect">
            <a:avLst/>
          </a:prstGeom>
        </p:spPr>
      </p:pic>
      <p:pic>
        <p:nvPicPr>
          <p:cNvPr id="4" name="图片 3"/>
          <p:cNvPicPr>
            <a:picLocks noChangeAspect="1"/>
          </p:cNvPicPr>
          <p:nvPr/>
        </p:nvPicPr>
        <p:blipFill>
          <a:blip r:embed="rId2"/>
          <a:stretch>
            <a:fillRect/>
          </a:stretch>
        </p:blipFill>
        <p:spPr>
          <a:xfrm>
            <a:off x="3514320" y="805694"/>
            <a:ext cx="4043363" cy="1435894"/>
          </a:xfrm>
          <a:prstGeom prst="rect">
            <a:avLst/>
          </a:prstGeom>
        </p:spPr>
      </p:pic>
      <p:pic>
        <p:nvPicPr>
          <p:cNvPr id="5" name="图片 4"/>
          <p:cNvPicPr>
            <a:picLocks noChangeAspect="1"/>
          </p:cNvPicPr>
          <p:nvPr/>
        </p:nvPicPr>
        <p:blipFill>
          <a:blip r:embed="rId3"/>
          <a:stretch>
            <a:fillRect/>
          </a:stretch>
        </p:blipFill>
        <p:spPr>
          <a:xfrm>
            <a:off x="1454696" y="2543849"/>
            <a:ext cx="2409922" cy="1221581"/>
          </a:xfrm>
          <a:prstGeom prst="rect">
            <a:avLst/>
          </a:prstGeom>
        </p:spPr>
      </p:pic>
      <p:pic>
        <p:nvPicPr>
          <p:cNvPr id="6" name="图片 5"/>
          <p:cNvPicPr>
            <a:picLocks noChangeAspect="1"/>
          </p:cNvPicPr>
          <p:nvPr/>
        </p:nvPicPr>
        <p:blipFill>
          <a:blip r:embed="rId4"/>
          <a:stretch>
            <a:fillRect/>
          </a:stretch>
        </p:blipFill>
        <p:spPr>
          <a:xfrm>
            <a:off x="3990728" y="2486901"/>
            <a:ext cx="3750469" cy="1593056"/>
          </a:xfrm>
          <a:prstGeom prst="rect">
            <a:avLst/>
          </a:prstGeom>
        </p:spPr>
      </p:pic>
      <p:sp>
        <p:nvSpPr>
          <p:cNvPr id="7" name="矩形 6"/>
          <p:cNvSpPr/>
          <p:nvPr/>
        </p:nvSpPr>
        <p:spPr>
          <a:xfrm>
            <a:off x="5455276" y="4048272"/>
            <a:ext cx="1970405" cy="506730"/>
          </a:xfrm>
          <a:prstGeom prst="rect">
            <a:avLst/>
          </a:prstGeom>
        </p:spPr>
        <p:txBody>
          <a:bodyPr wrap="none">
            <a:spAutoFit/>
          </a:bodyPr>
          <a:lstStyle/>
          <a:p>
            <a:r>
              <a:rPr lang="zh-CN" altLang="en-US" sz="1350" dirty="0" smtClean="0"/>
              <a:t>该层位井底坐标</a:t>
            </a:r>
            <a:endParaRPr lang="en-US" altLang="zh-CN" sz="1350" dirty="0" smtClean="0"/>
          </a:p>
          <a:p>
            <a:r>
              <a:rPr lang="zh-CN" altLang="en-US" sz="1350" dirty="0" smtClean="0"/>
              <a:t>可直接</a:t>
            </a:r>
            <a:r>
              <a:rPr lang="en-US" altLang="zh-CN" sz="1350" dirty="0" err="1" smtClean="0"/>
              <a:t>Ctrl+C</a:t>
            </a:r>
            <a:r>
              <a:rPr lang="en-US" altLang="zh-CN" sz="1350" dirty="0" smtClean="0"/>
              <a:t>/V</a:t>
            </a:r>
            <a:r>
              <a:rPr lang="zh-CN" altLang="en-US" sz="1350" dirty="0" smtClean="0"/>
              <a:t>到表格里</a:t>
            </a:r>
            <a:endParaRPr lang="zh-CN" altLang="en-US" sz="1350" dirty="0"/>
          </a:p>
        </p:txBody>
      </p:sp>
      <p:pic>
        <p:nvPicPr>
          <p:cNvPr id="8" name="图片 7"/>
          <p:cNvPicPr>
            <a:picLocks noChangeAspect="1"/>
          </p:cNvPicPr>
          <p:nvPr/>
        </p:nvPicPr>
        <p:blipFill>
          <a:blip r:embed="rId5"/>
          <a:stretch>
            <a:fillRect/>
          </a:stretch>
        </p:blipFill>
        <p:spPr>
          <a:xfrm>
            <a:off x="1357985" y="4108822"/>
            <a:ext cx="3000511" cy="961378"/>
          </a:xfrm>
          <a:prstGeom prst="rect">
            <a:avLst/>
          </a:prstGeom>
        </p:spPr>
      </p:pic>
      <p:sp>
        <p:nvSpPr>
          <p:cNvPr id="10" name="矩形 9"/>
          <p:cNvSpPr/>
          <p:nvPr/>
        </p:nvSpPr>
        <p:spPr>
          <a:xfrm>
            <a:off x="4358496" y="4675356"/>
            <a:ext cx="2318385" cy="299085"/>
          </a:xfrm>
          <a:prstGeom prst="rect">
            <a:avLst/>
          </a:prstGeom>
        </p:spPr>
        <p:txBody>
          <a:bodyPr wrap="none">
            <a:spAutoFit/>
          </a:bodyPr>
          <a:lstStyle/>
          <a:p>
            <a:r>
              <a:rPr lang="zh-CN" altLang="en-US" sz="1350" dirty="0" smtClean="0"/>
              <a:t>以这种格式导入到</a:t>
            </a:r>
            <a:r>
              <a:rPr lang="en-US" altLang="zh-CN" sz="1350" dirty="0" err="1" smtClean="0"/>
              <a:t>Geomap</a:t>
            </a:r>
            <a:r>
              <a:rPr lang="zh-CN" altLang="en-US" sz="1350" dirty="0" smtClean="0"/>
              <a:t>中</a:t>
            </a:r>
            <a:endParaRPr lang="zh-CN" altLang="en-US" sz="135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修改局部属性</a:t>
            </a:r>
            <a:endParaRPr lang="en-US" altLang="zh-CN" sz="1350" b="1" dirty="0" smtClean="0"/>
          </a:p>
        </p:txBody>
      </p:sp>
      <p:pic>
        <p:nvPicPr>
          <p:cNvPr id="3" name="图片 2"/>
          <p:cNvPicPr>
            <a:picLocks noChangeAspect="1"/>
          </p:cNvPicPr>
          <p:nvPr/>
        </p:nvPicPr>
        <p:blipFill>
          <a:blip r:embed="rId1"/>
          <a:stretch>
            <a:fillRect/>
          </a:stretch>
        </p:blipFill>
        <p:spPr>
          <a:xfrm>
            <a:off x="1283834" y="330488"/>
            <a:ext cx="1638470" cy="2265244"/>
          </a:xfrm>
          <a:prstGeom prst="rect">
            <a:avLst/>
          </a:prstGeom>
        </p:spPr>
      </p:pic>
      <p:sp>
        <p:nvSpPr>
          <p:cNvPr id="4" name="矩形 3"/>
          <p:cNvSpPr/>
          <p:nvPr/>
        </p:nvSpPr>
        <p:spPr>
          <a:xfrm>
            <a:off x="1325193" y="2724320"/>
            <a:ext cx="1464410" cy="714375"/>
          </a:xfrm>
          <a:prstGeom prst="rect">
            <a:avLst/>
          </a:prstGeom>
        </p:spPr>
        <p:txBody>
          <a:bodyPr wrap="square">
            <a:spAutoFit/>
          </a:bodyPr>
          <a:lstStyle/>
          <a:p>
            <a:r>
              <a:rPr lang="zh-CN" altLang="en-US" sz="1350" dirty="0" smtClean="0"/>
              <a:t>在</a:t>
            </a:r>
            <a:r>
              <a:rPr lang="en-US" altLang="zh-CN" sz="1350" dirty="0" smtClean="0"/>
              <a:t>2D windows</a:t>
            </a:r>
            <a:r>
              <a:rPr lang="zh-CN" altLang="en-US" sz="1350" dirty="0" smtClean="0"/>
              <a:t>中使用</a:t>
            </a:r>
            <a:r>
              <a:rPr lang="en-US" altLang="zh-CN" sz="1350" dirty="0" smtClean="0"/>
              <a:t>Polygon</a:t>
            </a:r>
            <a:r>
              <a:rPr lang="zh-CN" altLang="en-US" sz="1350" dirty="0" smtClean="0"/>
              <a:t>圈出范围</a:t>
            </a:r>
            <a:endParaRPr lang="zh-CN" altLang="en-US" sz="1350" dirty="0"/>
          </a:p>
        </p:txBody>
      </p:sp>
      <p:pic>
        <p:nvPicPr>
          <p:cNvPr id="5" name="图片 4"/>
          <p:cNvPicPr>
            <a:picLocks noChangeAspect="1"/>
          </p:cNvPicPr>
          <p:nvPr/>
        </p:nvPicPr>
        <p:blipFill>
          <a:blip r:embed="rId2"/>
          <a:stretch>
            <a:fillRect/>
          </a:stretch>
        </p:blipFill>
        <p:spPr>
          <a:xfrm>
            <a:off x="3197848" y="330488"/>
            <a:ext cx="1707356" cy="607219"/>
          </a:xfrm>
          <a:prstGeom prst="rect">
            <a:avLst/>
          </a:prstGeom>
        </p:spPr>
      </p:pic>
      <p:pic>
        <p:nvPicPr>
          <p:cNvPr id="6" name="图片 5"/>
          <p:cNvPicPr>
            <a:picLocks noChangeAspect="1"/>
          </p:cNvPicPr>
          <p:nvPr/>
        </p:nvPicPr>
        <p:blipFill>
          <a:blip r:embed="rId3"/>
          <a:stretch>
            <a:fillRect/>
          </a:stretch>
        </p:blipFill>
        <p:spPr>
          <a:xfrm>
            <a:off x="3197848" y="1074113"/>
            <a:ext cx="1502740" cy="2298893"/>
          </a:xfrm>
          <a:prstGeom prst="rect">
            <a:avLst/>
          </a:prstGeom>
        </p:spPr>
      </p:pic>
      <p:pic>
        <p:nvPicPr>
          <p:cNvPr id="7" name="图片 6"/>
          <p:cNvPicPr>
            <a:picLocks noChangeAspect="1"/>
          </p:cNvPicPr>
          <p:nvPr/>
        </p:nvPicPr>
        <p:blipFill>
          <a:blip r:embed="rId4"/>
          <a:stretch>
            <a:fillRect/>
          </a:stretch>
        </p:blipFill>
        <p:spPr>
          <a:xfrm>
            <a:off x="4905204" y="634097"/>
            <a:ext cx="1694762" cy="2093794"/>
          </a:xfrm>
          <a:prstGeom prst="rect">
            <a:avLst/>
          </a:prstGeom>
        </p:spPr>
      </p:pic>
      <p:pic>
        <p:nvPicPr>
          <p:cNvPr id="8" name="图片 7"/>
          <p:cNvPicPr>
            <a:picLocks noChangeAspect="1"/>
          </p:cNvPicPr>
          <p:nvPr/>
        </p:nvPicPr>
        <p:blipFill>
          <a:blip r:embed="rId5"/>
          <a:stretch>
            <a:fillRect/>
          </a:stretch>
        </p:blipFill>
        <p:spPr>
          <a:xfrm>
            <a:off x="6483910" y="604314"/>
            <a:ext cx="1420014" cy="2091587"/>
          </a:xfrm>
          <a:prstGeom prst="rect">
            <a:avLst/>
          </a:prstGeom>
        </p:spPr>
      </p:pic>
      <p:sp>
        <p:nvSpPr>
          <p:cNvPr id="9" name="矩形 8"/>
          <p:cNvSpPr/>
          <p:nvPr/>
        </p:nvSpPr>
        <p:spPr>
          <a:xfrm>
            <a:off x="5020379" y="2881482"/>
            <a:ext cx="2883544" cy="506730"/>
          </a:xfrm>
          <a:prstGeom prst="rect">
            <a:avLst/>
          </a:prstGeom>
        </p:spPr>
        <p:txBody>
          <a:bodyPr wrap="square">
            <a:spAutoFit/>
          </a:bodyPr>
          <a:lstStyle/>
          <a:p>
            <a:r>
              <a:rPr lang="zh-CN" altLang="en-US" sz="1350" dirty="0"/>
              <a:t>圈</a:t>
            </a:r>
            <a:r>
              <a:rPr lang="zh-CN" altLang="en-US" sz="1350" dirty="0" smtClean="0"/>
              <a:t>出范围内的网格生成一个过滤器，在</a:t>
            </a:r>
            <a:r>
              <a:rPr lang="en-US" altLang="zh-CN" sz="1350" dirty="0" smtClean="0"/>
              <a:t>Input</a:t>
            </a:r>
            <a:r>
              <a:rPr lang="zh-CN" altLang="en-US" sz="1350" dirty="0" smtClean="0"/>
              <a:t>里可以找到</a:t>
            </a:r>
            <a:endParaRPr lang="en-US" altLang="zh-CN" sz="1350" dirty="0" smtClean="0"/>
          </a:p>
        </p:txBody>
      </p:sp>
      <p:pic>
        <p:nvPicPr>
          <p:cNvPr id="10" name="图片 9"/>
          <p:cNvPicPr>
            <a:picLocks noChangeAspect="1"/>
          </p:cNvPicPr>
          <p:nvPr/>
        </p:nvPicPr>
        <p:blipFill>
          <a:blip r:embed="rId6"/>
          <a:stretch>
            <a:fillRect/>
          </a:stretch>
        </p:blipFill>
        <p:spPr>
          <a:xfrm>
            <a:off x="2833822" y="3509413"/>
            <a:ext cx="2071382" cy="1532339"/>
          </a:xfrm>
          <a:prstGeom prst="rect">
            <a:avLst/>
          </a:prstGeom>
        </p:spPr>
      </p:pic>
      <p:pic>
        <p:nvPicPr>
          <p:cNvPr id="11" name="图片 10"/>
          <p:cNvPicPr>
            <a:picLocks noChangeAspect="1"/>
          </p:cNvPicPr>
          <p:nvPr/>
        </p:nvPicPr>
        <p:blipFill>
          <a:blip r:embed="rId7"/>
          <a:stretch>
            <a:fillRect/>
          </a:stretch>
        </p:blipFill>
        <p:spPr>
          <a:xfrm>
            <a:off x="5020379" y="3551811"/>
            <a:ext cx="1339599" cy="1525747"/>
          </a:xfrm>
          <a:prstGeom prst="rect">
            <a:avLst/>
          </a:prstGeom>
        </p:spPr>
      </p:pic>
      <p:sp>
        <p:nvSpPr>
          <p:cNvPr id="12" name="矩形 11"/>
          <p:cNvSpPr/>
          <p:nvPr/>
        </p:nvSpPr>
        <p:spPr>
          <a:xfrm>
            <a:off x="1325193" y="3509413"/>
            <a:ext cx="1464410" cy="1545590"/>
          </a:xfrm>
          <a:prstGeom prst="rect">
            <a:avLst/>
          </a:prstGeom>
        </p:spPr>
        <p:txBody>
          <a:bodyPr wrap="square">
            <a:spAutoFit/>
          </a:bodyPr>
          <a:lstStyle/>
          <a:p>
            <a:r>
              <a:rPr lang="zh-CN" altLang="en-US" sz="1350" dirty="0" smtClean="0"/>
              <a:t>在要更改的属性右键选择计算器，选中红框内锁定过滤器和层位的按钮进行计算就可以修改该区域的局部属性</a:t>
            </a:r>
            <a:endParaRPr lang="zh-CN" alt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b="61516"/>
          <a:stretch>
            <a:fillRect/>
          </a:stretch>
        </p:blipFill>
        <p:spPr>
          <a:xfrm>
            <a:off x="434975" y="1387475"/>
            <a:ext cx="2850515" cy="1533525"/>
          </a:xfrm>
          <a:prstGeom prst="rect">
            <a:avLst/>
          </a:prstGeom>
        </p:spPr>
      </p:pic>
      <p:sp>
        <p:nvSpPr>
          <p:cNvPr id="6" name="文本框 5"/>
          <p:cNvSpPr txBox="1"/>
          <p:nvPr/>
        </p:nvSpPr>
        <p:spPr>
          <a:xfrm>
            <a:off x="625475" y="930910"/>
            <a:ext cx="2469515" cy="306705"/>
          </a:xfrm>
          <a:prstGeom prst="rect">
            <a:avLst/>
          </a:prstGeom>
          <a:noFill/>
        </p:spPr>
        <p:txBody>
          <a:bodyPr wrap="square" rtlCol="0">
            <a:spAutoFit/>
          </a:bodyPr>
          <a:p>
            <a:pPr algn="l"/>
            <a:r>
              <a:rPr lang="zh-CN" altLang="en-US" sz="1400">
                <a:latin typeface="方正大黑简体" panose="03000509000000000000" pitchFamily="2" charset="-122"/>
                <a:ea typeface="方正大黑简体" panose="03000509000000000000" pitchFamily="2" charset="-122"/>
              </a:rPr>
              <a:t>解释剖面与属性的叠合显示</a:t>
            </a:r>
            <a:endParaRPr lang="zh-CN" altLang="en-US" sz="1400">
              <a:latin typeface="方正大黑简体" panose="03000509000000000000" pitchFamily="2" charset="-122"/>
              <a:ea typeface="方正大黑简体" panose="03000509000000000000" pitchFamily="2" charset="-122"/>
            </a:endParaRPr>
          </a:p>
        </p:txBody>
      </p:sp>
      <p:pic>
        <p:nvPicPr>
          <p:cNvPr id="7" name="图片 6"/>
          <p:cNvPicPr>
            <a:picLocks noChangeAspect="1"/>
          </p:cNvPicPr>
          <p:nvPr/>
        </p:nvPicPr>
        <p:blipFill>
          <a:blip r:embed="rId2"/>
          <a:stretch>
            <a:fillRect/>
          </a:stretch>
        </p:blipFill>
        <p:spPr>
          <a:xfrm>
            <a:off x="3876040" y="699770"/>
            <a:ext cx="4869180" cy="41186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1960" y="741045"/>
            <a:ext cx="2563495" cy="398780"/>
          </a:xfrm>
          <a:prstGeom prst="rect">
            <a:avLst/>
          </a:prstGeom>
          <a:noFill/>
        </p:spPr>
        <p:txBody>
          <a:bodyPr wrap="square" rtlCol="0">
            <a:spAutoFit/>
          </a:bodyPr>
          <a:p>
            <a:pPr algn="l"/>
            <a:r>
              <a:rPr lang="en-US" altLang="zh-CN" sz="20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2</a:t>
            </a:r>
            <a:r>
              <a:rPr lang="zh-CN" altLang="en-US" sz="20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、地质体雕刻</a:t>
            </a:r>
            <a:endParaRPr lang="zh-CN" altLang="en-US" sz="20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endParaRPr>
          </a:p>
        </p:txBody>
      </p:sp>
      <p:sp>
        <p:nvSpPr>
          <p:cNvPr id="6" name="文本框 5"/>
          <p:cNvSpPr txBox="1"/>
          <p:nvPr/>
        </p:nvSpPr>
        <p:spPr>
          <a:xfrm>
            <a:off x="535940" y="1180465"/>
            <a:ext cx="2469515" cy="368300"/>
          </a:xfrm>
          <a:prstGeom prst="rect">
            <a:avLst/>
          </a:prstGeom>
          <a:noFill/>
        </p:spPr>
        <p:txBody>
          <a:bodyPr wrap="square" rtlCol="0">
            <a:spAutoFit/>
          </a:bodyPr>
          <a:p>
            <a:pPr algn="l"/>
            <a:r>
              <a:rPr lang="zh-CN" altLang="en-US">
                <a:solidFill>
                  <a:srgbClr val="FF0000"/>
                </a:solidFill>
                <a:latin typeface="方正大黑简体" panose="03000509000000000000" pitchFamily="2" charset="-122"/>
                <a:ea typeface="方正大黑简体" panose="03000509000000000000" pitchFamily="2" charset="-122"/>
              </a:rPr>
              <a:t>① 谱分解 </a:t>
            </a:r>
            <a:endParaRPr lang="zh-CN" altLang="en-US">
              <a:solidFill>
                <a:srgbClr val="002060"/>
              </a:solidFill>
              <a:latin typeface="方正大黑简体" panose="03000509000000000000" pitchFamily="2" charset="-122"/>
              <a:ea typeface="方正大黑简体" panose="03000509000000000000" pitchFamily="2" charset="-122"/>
            </a:endParaRPr>
          </a:p>
        </p:txBody>
      </p:sp>
      <p:sp>
        <p:nvSpPr>
          <p:cNvPr id="13" name="文本框 12"/>
          <p:cNvSpPr txBox="1"/>
          <p:nvPr/>
        </p:nvSpPr>
        <p:spPr>
          <a:xfrm>
            <a:off x="723900" y="1548765"/>
            <a:ext cx="2540000" cy="645160"/>
          </a:xfrm>
          <a:prstGeom prst="rect">
            <a:avLst/>
          </a:prstGeom>
          <a:noFill/>
        </p:spPr>
        <p:txBody>
          <a:bodyPr wrap="square" rtlCol="0" anchor="t">
            <a:spAutoFit/>
          </a:bodyPr>
          <a:p>
            <a:pPr algn="l"/>
            <a:r>
              <a:rPr lang="en-US" altLang="zh-CN">
                <a:solidFill>
                  <a:srgbClr val="002060"/>
                </a:solidFill>
                <a:latin typeface="方正大黑简体" panose="03000509000000000000" pitchFamily="2" charset="-122"/>
                <a:ea typeface="方正大黑简体" panose="03000509000000000000" pitchFamily="2" charset="-122"/>
                <a:sym typeface="+mn-ea"/>
              </a:rPr>
              <a:t>—— </a:t>
            </a:r>
            <a:r>
              <a:rPr lang="zh-CN" altLang="en-US">
                <a:solidFill>
                  <a:srgbClr val="002060"/>
                </a:solidFill>
                <a:latin typeface="方正大黑简体" panose="03000509000000000000" pitchFamily="2" charset="-122"/>
                <a:ea typeface="方正大黑简体" panose="03000509000000000000" pitchFamily="2" charset="-122"/>
                <a:sym typeface="+mn-ea"/>
              </a:rPr>
              <a:t>属性提取</a:t>
            </a:r>
            <a:r>
              <a:rPr lang="zh-CN">
                <a:solidFill>
                  <a:srgbClr val="002060"/>
                </a:solidFill>
                <a:latin typeface="方正大黑简体" panose="03000509000000000000" pitchFamily="2" charset="-122"/>
                <a:ea typeface="方正大黑简体" panose="03000509000000000000" pitchFamily="2" charset="-122"/>
                <a:sym typeface="+mn-ea"/>
              </a:rPr>
              <a:t>，</a:t>
            </a:r>
            <a:r>
              <a:rPr lang="zh-CN" altLang="en-US">
                <a:solidFill>
                  <a:srgbClr val="002060"/>
                </a:solidFill>
                <a:latin typeface="方正大黑简体" panose="03000509000000000000" pitchFamily="2" charset="-122"/>
                <a:ea typeface="方正大黑简体" panose="03000509000000000000" pitchFamily="2" charset="-122"/>
                <a:sym typeface="+mn-ea"/>
              </a:rPr>
              <a:t>提取数据体中不同频率的信息</a:t>
            </a:r>
            <a:endParaRPr lang="zh-CN" altLang="en-US"/>
          </a:p>
        </p:txBody>
      </p:sp>
      <p:pic>
        <p:nvPicPr>
          <p:cNvPr id="14" name="图片 13"/>
          <p:cNvPicPr>
            <a:picLocks noChangeAspect="1"/>
          </p:cNvPicPr>
          <p:nvPr/>
        </p:nvPicPr>
        <p:blipFill>
          <a:blip r:embed="rId1"/>
          <a:stretch>
            <a:fillRect/>
          </a:stretch>
        </p:blipFill>
        <p:spPr>
          <a:xfrm>
            <a:off x="4315460" y="1322705"/>
            <a:ext cx="4022090" cy="3402330"/>
          </a:xfrm>
          <a:prstGeom prst="rect">
            <a:avLst/>
          </a:prstGeom>
          <a:ln>
            <a:solidFill>
              <a:schemeClr val="tx1"/>
            </a:solidFill>
          </a:ln>
        </p:spPr>
      </p:pic>
      <p:pic>
        <p:nvPicPr>
          <p:cNvPr id="15" name="图片 14"/>
          <p:cNvPicPr>
            <a:picLocks noChangeAspect="1"/>
          </p:cNvPicPr>
          <p:nvPr/>
        </p:nvPicPr>
        <p:blipFill>
          <a:blip r:embed="rId2"/>
          <a:srcRect l="17613"/>
          <a:stretch>
            <a:fillRect/>
          </a:stretch>
        </p:blipFill>
        <p:spPr>
          <a:xfrm>
            <a:off x="644525" y="2345055"/>
            <a:ext cx="1797050" cy="1571625"/>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5781040" y="995680"/>
            <a:ext cx="3155315" cy="2669540"/>
          </a:xfrm>
          <a:prstGeom prst="rect">
            <a:avLst/>
          </a:prstGeom>
        </p:spPr>
      </p:pic>
      <p:pic>
        <p:nvPicPr>
          <p:cNvPr id="12" name="图片 11"/>
          <p:cNvPicPr>
            <a:picLocks noChangeAspect="1"/>
          </p:cNvPicPr>
          <p:nvPr/>
        </p:nvPicPr>
        <p:blipFill>
          <a:blip r:embed="rId2"/>
          <a:stretch>
            <a:fillRect/>
          </a:stretch>
        </p:blipFill>
        <p:spPr>
          <a:xfrm>
            <a:off x="846455" y="1264285"/>
            <a:ext cx="1362075" cy="798195"/>
          </a:xfrm>
          <a:prstGeom prst="rect">
            <a:avLst/>
          </a:prstGeom>
        </p:spPr>
      </p:pic>
      <p:sp>
        <p:nvSpPr>
          <p:cNvPr id="3" name="文本框 2"/>
          <p:cNvSpPr txBox="1"/>
          <p:nvPr/>
        </p:nvSpPr>
        <p:spPr>
          <a:xfrm>
            <a:off x="441960" y="808990"/>
            <a:ext cx="2469515" cy="368300"/>
          </a:xfrm>
          <a:prstGeom prst="rect">
            <a:avLst/>
          </a:prstGeom>
          <a:noFill/>
        </p:spPr>
        <p:txBody>
          <a:bodyPr wrap="square" rtlCol="0">
            <a:spAutoFit/>
          </a:bodyPr>
          <a:p>
            <a:pPr algn="l"/>
            <a:r>
              <a:rPr lang="zh-CN" altLang="en-US">
                <a:solidFill>
                  <a:srgbClr val="FF0000"/>
                </a:solidFill>
                <a:latin typeface="方正大黑简体" panose="03000509000000000000" pitchFamily="2" charset="-122"/>
                <a:ea typeface="方正大黑简体" panose="03000509000000000000" pitchFamily="2" charset="-122"/>
              </a:rPr>
              <a:t>② 谱融合</a:t>
            </a:r>
            <a:endParaRPr lang="zh-CN" altLang="en-US">
              <a:solidFill>
                <a:srgbClr val="FF0000"/>
              </a:solidFill>
              <a:latin typeface="方正大黑简体" panose="03000509000000000000" pitchFamily="2" charset="-122"/>
              <a:ea typeface="方正大黑简体" panose="03000509000000000000" pitchFamily="2" charset="-122"/>
            </a:endParaRPr>
          </a:p>
        </p:txBody>
      </p:sp>
      <p:grpSp>
        <p:nvGrpSpPr>
          <p:cNvPr id="16" name="组合 15"/>
          <p:cNvGrpSpPr/>
          <p:nvPr/>
        </p:nvGrpSpPr>
        <p:grpSpPr>
          <a:xfrm>
            <a:off x="732790" y="2148840"/>
            <a:ext cx="2825750" cy="2707640"/>
            <a:chOff x="1154" y="3384"/>
            <a:chExt cx="4450" cy="4264"/>
          </a:xfrm>
        </p:grpSpPr>
        <p:grpSp>
          <p:nvGrpSpPr>
            <p:cNvPr id="11" name="组合 10"/>
            <p:cNvGrpSpPr/>
            <p:nvPr/>
          </p:nvGrpSpPr>
          <p:grpSpPr>
            <a:xfrm>
              <a:off x="1154" y="3384"/>
              <a:ext cx="4450" cy="4264"/>
              <a:chOff x="8534" y="1690"/>
              <a:chExt cx="4450" cy="4402"/>
            </a:xfrm>
          </p:grpSpPr>
          <p:pic>
            <p:nvPicPr>
              <p:cNvPr id="2" name="图片 1"/>
              <p:cNvPicPr>
                <a:picLocks noChangeAspect="1"/>
              </p:cNvPicPr>
              <p:nvPr/>
            </p:nvPicPr>
            <p:blipFill>
              <a:blip r:embed="rId3"/>
              <a:srcRect b="29019"/>
              <a:stretch>
                <a:fillRect/>
              </a:stretch>
            </p:blipFill>
            <p:spPr>
              <a:xfrm>
                <a:off x="8534" y="1698"/>
                <a:ext cx="4450" cy="4394"/>
              </a:xfrm>
              <a:prstGeom prst="rect">
                <a:avLst/>
              </a:prstGeom>
            </p:spPr>
          </p:pic>
          <p:cxnSp>
            <p:nvCxnSpPr>
              <p:cNvPr id="8" name="直接箭头连接符 7"/>
              <p:cNvCxnSpPr>
                <a:stCxn id="7" idx="2"/>
              </p:cNvCxnSpPr>
              <p:nvPr/>
            </p:nvCxnSpPr>
            <p:spPr>
              <a:xfrm flipH="1">
                <a:off x="9092" y="1690"/>
                <a:ext cx="1387" cy="1456"/>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7" idx="2"/>
              </p:cNvCxnSpPr>
              <p:nvPr/>
            </p:nvCxnSpPr>
            <p:spPr>
              <a:xfrm flipH="1">
                <a:off x="9452" y="1690"/>
                <a:ext cx="1027" cy="186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7" idx="2"/>
              </p:cNvCxnSpPr>
              <p:nvPr/>
            </p:nvCxnSpPr>
            <p:spPr>
              <a:xfrm flipH="1">
                <a:off x="9872" y="1690"/>
                <a:ext cx="607" cy="219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3934" y="4317"/>
              <a:ext cx="1000" cy="34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14" name="组合 13"/>
          <p:cNvGrpSpPr/>
          <p:nvPr/>
        </p:nvGrpSpPr>
        <p:grpSpPr>
          <a:xfrm>
            <a:off x="3558540" y="2694940"/>
            <a:ext cx="2486660" cy="1742440"/>
            <a:chOff x="5604" y="4244"/>
            <a:chExt cx="3916" cy="2744"/>
          </a:xfrm>
        </p:grpSpPr>
        <p:pic>
          <p:nvPicPr>
            <p:cNvPr id="5" name="图片 4"/>
            <p:cNvPicPr>
              <a:picLocks noChangeAspect="1"/>
            </p:cNvPicPr>
            <p:nvPr/>
          </p:nvPicPr>
          <p:blipFill>
            <a:blip r:embed="rId4"/>
            <a:srcRect b="36740"/>
            <a:stretch>
              <a:fillRect/>
            </a:stretch>
          </p:blipFill>
          <p:spPr>
            <a:xfrm>
              <a:off x="5604" y="4244"/>
              <a:ext cx="3917" cy="2745"/>
            </a:xfrm>
            <a:prstGeom prst="rect">
              <a:avLst/>
            </a:prstGeom>
          </p:spPr>
        </p:pic>
        <p:sp>
          <p:nvSpPr>
            <p:cNvPr id="6" name="矩形 5"/>
            <p:cNvSpPr/>
            <p:nvPr/>
          </p:nvSpPr>
          <p:spPr>
            <a:xfrm>
              <a:off x="8074" y="6481"/>
              <a:ext cx="1342" cy="34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nvSpPr>
        <p:spPr>
          <a:xfrm>
            <a:off x="1496060" y="613410"/>
            <a:ext cx="6151880" cy="38334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t>目录</a:t>
            </a:r>
            <a:b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rPr>
              <a:t>一、工区建立</a:t>
            </a:r>
            <a:br>
              <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rPr>
              <a:t>二、地震解释</a:t>
            </a:r>
            <a:b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t>三、地质建模</a:t>
            </a:r>
            <a:b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rPr>
              <a:t>四、数值模拟</a:t>
            </a:r>
            <a:endPar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5120" y="690245"/>
            <a:ext cx="2563495" cy="368300"/>
          </a:xfrm>
          <a:prstGeom prst="rect">
            <a:avLst/>
          </a:prstGeom>
          <a:noFill/>
        </p:spPr>
        <p:txBody>
          <a:bodyPr wrap="square" rtlCol="0">
            <a:spAutoFit/>
          </a:bodyPr>
          <a:p>
            <a:pPr algn="l"/>
            <a:r>
              <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（六）构造建模</a:t>
            </a:r>
            <a:endPar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endParaRPr>
          </a:p>
        </p:txBody>
      </p:sp>
      <p:pic>
        <p:nvPicPr>
          <p:cNvPr id="4" name="图片 3"/>
          <p:cNvPicPr>
            <a:picLocks noChangeAspect="1"/>
          </p:cNvPicPr>
          <p:nvPr/>
        </p:nvPicPr>
        <p:blipFill>
          <a:blip r:embed="rId1"/>
          <a:stretch>
            <a:fillRect/>
          </a:stretch>
        </p:blipFill>
        <p:spPr>
          <a:xfrm>
            <a:off x="3203575" y="1058545"/>
            <a:ext cx="1504950" cy="781050"/>
          </a:xfrm>
          <a:prstGeom prst="rect">
            <a:avLst/>
          </a:prstGeom>
        </p:spPr>
      </p:pic>
      <p:pic>
        <p:nvPicPr>
          <p:cNvPr id="5" name="图片 4"/>
          <p:cNvPicPr>
            <a:picLocks noChangeAspect="1"/>
          </p:cNvPicPr>
          <p:nvPr/>
        </p:nvPicPr>
        <p:blipFill>
          <a:blip r:embed="rId2"/>
          <a:srcRect l="2682" t="8164" r="12673" b="5022"/>
          <a:stretch>
            <a:fillRect/>
          </a:stretch>
        </p:blipFill>
        <p:spPr>
          <a:xfrm>
            <a:off x="413385" y="1839595"/>
            <a:ext cx="4119880" cy="3004185"/>
          </a:xfrm>
          <a:prstGeom prst="rect">
            <a:avLst/>
          </a:prstGeom>
        </p:spPr>
      </p:pic>
      <p:sp>
        <p:nvSpPr>
          <p:cNvPr id="6" name="矩形 5"/>
          <p:cNvSpPr/>
          <p:nvPr/>
        </p:nvSpPr>
        <p:spPr>
          <a:xfrm>
            <a:off x="1083945" y="2210435"/>
            <a:ext cx="177165" cy="21590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7" name="矩形 6"/>
          <p:cNvSpPr/>
          <p:nvPr/>
        </p:nvSpPr>
        <p:spPr>
          <a:xfrm>
            <a:off x="3321685" y="2345055"/>
            <a:ext cx="643890" cy="152590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3" name="文本框 12"/>
          <p:cNvSpPr txBox="1"/>
          <p:nvPr/>
        </p:nvSpPr>
        <p:spPr>
          <a:xfrm>
            <a:off x="1261110" y="2134235"/>
            <a:ext cx="1852295" cy="368300"/>
          </a:xfrm>
          <a:prstGeom prst="rect">
            <a:avLst/>
          </a:prstGeom>
          <a:noFill/>
        </p:spPr>
        <p:txBody>
          <a:bodyPr wrap="square" rtlCol="0" anchor="t">
            <a:spAutoFit/>
          </a:bodyPr>
          <a:p>
            <a:pPr algn="l"/>
            <a:r>
              <a:rPr lang="zh-CN">
                <a:solidFill>
                  <a:srgbClr val="002060"/>
                </a:solidFill>
                <a:latin typeface="方正大黑简体" panose="03000509000000000000" pitchFamily="2" charset="-122"/>
                <a:ea typeface="方正大黑简体" panose="03000509000000000000" pitchFamily="2" charset="-122"/>
                <a:sym typeface="+mn-ea"/>
              </a:rPr>
              <a:t>一起选中</a:t>
            </a:r>
            <a:endParaRPr lang="zh-CN"/>
          </a:p>
        </p:txBody>
      </p:sp>
      <p:sp>
        <p:nvSpPr>
          <p:cNvPr id="8" name="文本框 7"/>
          <p:cNvSpPr txBox="1"/>
          <p:nvPr/>
        </p:nvSpPr>
        <p:spPr>
          <a:xfrm>
            <a:off x="2937510" y="3808095"/>
            <a:ext cx="1531620" cy="368300"/>
          </a:xfrm>
          <a:prstGeom prst="rect">
            <a:avLst/>
          </a:prstGeom>
          <a:noFill/>
        </p:spPr>
        <p:txBody>
          <a:bodyPr wrap="square" rtlCol="0" anchor="t">
            <a:spAutoFit/>
          </a:bodyPr>
          <a:p>
            <a:pPr algn="l"/>
            <a:r>
              <a:rPr lang="zh-CN">
                <a:solidFill>
                  <a:srgbClr val="002060"/>
                </a:solidFill>
                <a:latin typeface="方正大黑简体" panose="03000509000000000000" pitchFamily="2" charset="-122"/>
                <a:ea typeface="方正大黑简体" panose="03000509000000000000" pitchFamily="2" charset="-122"/>
              </a:rPr>
              <a:t>一起进来</a:t>
            </a:r>
            <a:endParaRPr lang="zh-CN">
              <a:solidFill>
                <a:srgbClr val="002060"/>
              </a:solidFill>
              <a:latin typeface="方正大黑简体" panose="03000509000000000000" pitchFamily="2" charset="-122"/>
              <a:ea typeface="方正大黑简体" panose="03000509000000000000" pitchFamily="2" charset="-122"/>
            </a:endParaRPr>
          </a:p>
        </p:txBody>
      </p:sp>
      <p:cxnSp>
        <p:nvCxnSpPr>
          <p:cNvPr id="9" name="直接箭头连接符 8"/>
          <p:cNvCxnSpPr>
            <a:stCxn id="13" idx="1"/>
            <a:endCxn id="7" idx="1"/>
          </p:cNvCxnSpPr>
          <p:nvPr/>
        </p:nvCxnSpPr>
        <p:spPr>
          <a:xfrm>
            <a:off x="1261110" y="2318385"/>
            <a:ext cx="2060575" cy="78994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rcRect l="15231" r="15239"/>
          <a:stretch>
            <a:fillRect/>
          </a:stretch>
        </p:blipFill>
        <p:spPr>
          <a:xfrm>
            <a:off x="5031740" y="1856105"/>
            <a:ext cx="4006215" cy="2987675"/>
          </a:xfrm>
          <a:prstGeom prst="rect">
            <a:avLst/>
          </a:prstGeom>
        </p:spPr>
      </p:pic>
      <p:sp>
        <p:nvSpPr>
          <p:cNvPr id="12" name="文本框 11"/>
          <p:cNvSpPr txBox="1"/>
          <p:nvPr/>
        </p:nvSpPr>
        <p:spPr>
          <a:xfrm>
            <a:off x="519430" y="1280795"/>
            <a:ext cx="2328545" cy="337185"/>
          </a:xfrm>
          <a:prstGeom prst="rect">
            <a:avLst/>
          </a:prstGeom>
          <a:noFill/>
        </p:spPr>
        <p:txBody>
          <a:bodyPr wrap="square" rtlCol="0" anchor="t">
            <a:spAutoFit/>
          </a:bodyPr>
          <a:p>
            <a:pPr algn="l"/>
            <a:r>
              <a:rPr lang="zh-CN" altLang="en-US" sz="1600">
                <a:solidFill>
                  <a:srgbClr val="002060"/>
                </a:solidFill>
                <a:latin typeface="方正大黑简体" panose="03000509000000000000" pitchFamily="2" charset="-122"/>
                <a:ea typeface="方正大黑简体" panose="03000509000000000000" pitchFamily="2" charset="-122"/>
              </a:rPr>
              <a:t>断层框架</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pic>
        <p:nvPicPr>
          <p:cNvPr id="14" name="图片 13"/>
          <p:cNvPicPr>
            <a:picLocks noChangeAspect="1"/>
          </p:cNvPicPr>
          <p:nvPr/>
        </p:nvPicPr>
        <p:blipFill>
          <a:blip r:embed="rId4"/>
          <a:stretch>
            <a:fillRect/>
          </a:stretch>
        </p:blipFill>
        <p:spPr>
          <a:xfrm>
            <a:off x="4850765" y="1058545"/>
            <a:ext cx="2181225" cy="352425"/>
          </a:xfrm>
          <a:prstGeom prst="rect">
            <a:avLst/>
          </a:prstGeom>
          <a:ln>
            <a:solidFill>
              <a:schemeClr val="accent1"/>
            </a:solidFill>
          </a:ln>
        </p:spPr>
      </p:pic>
      <p:sp>
        <p:nvSpPr>
          <p:cNvPr id="15" name="矩形 14"/>
          <p:cNvSpPr/>
          <p:nvPr/>
        </p:nvSpPr>
        <p:spPr>
          <a:xfrm>
            <a:off x="1323975" y="2535555"/>
            <a:ext cx="403860" cy="127190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6" name="文本框 15"/>
          <p:cNvSpPr txBox="1"/>
          <p:nvPr/>
        </p:nvSpPr>
        <p:spPr>
          <a:xfrm>
            <a:off x="918210" y="3808095"/>
            <a:ext cx="1531620" cy="368300"/>
          </a:xfrm>
          <a:prstGeom prst="rect">
            <a:avLst/>
          </a:prstGeom>
          <a:noFill/>
        </p:spPr>
        <p:txBody>
          <a:bodyPr wrap="square" rtlCol="0" anchor="t">
            <a:spAutoFit/>
          </a:bodyPr>
          <a:p>
            <a:pPr algn="l"/>
            <a:r>
              <a:rPr lang="zh-CN">
                <a:solidFill>
                  <a:srgbClr val="002060"/>
                </a:solidFill>
                <a:latin typeface="方正大黑简体" panose="03000509000000000000" pitchFamily="2" charset="-122"/>
                <a:ea typeface="方正大黑简体" panose="03000509000000000000" pitchFamily="2" charset="-122"/>
              </a:rPr>
              <a:t>正逆断层</a:t>
            </a:r>
            <a:endParaRPr lang="zh-CN">
              <a:solidFill>
                <a:srgbClr val="002060"/>
              </a:solidFill>
              <a:latin typeface="方正大黑简体" panose="03000509000000000000" pitchFamily="2" charset="-122"/>
              <a:ea typeface="方正大黑简体" panose="03000509000000000000" pitchFamily="2" charset="-122"/>
            </a:endParaRPr>
          </a:p>
        </p:txBody>
      </p:sp>
      <p:sp>
        <p:nvSpPr>
          <p:cNvPr id="18" name="文本框 17"/>
          <p:cNvSpPr txBox="1"/>
          <p:nvPr/>
        </p:nvSpPr>
        <p:spPr>
          <a:xfrm>
            <a:off x="895350" y="101600"/>
            <a:ext cx="2011680" cy="460375"/>
          </a:xfrm>
          <a:prstGeom prst="rect">
            <a:avLst/>
          </a:prstGeom>
          <a:noFill/>
        </p:spPr>
        <p:txBody>
          <a:bodyPr wrap="none" rtlCol="0" anchor="t">
            <a:spAutoFit/>
          </a:bodyPr>
          <a:p>
            <a:r>
              <a:rPr lang="zh-CN" altLang="en-US" sz="24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三、地质建模</a:t>
            </a:r>
            <a:endParaRPr lang="zh-CN" altLang="en-US" sz="24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950" y="1194435"/>
            <a:ext cx="5397500" cy="3627755"/>
            <a:chOff x="350" y="1989"/>
            <a:chExt cx="11247" cy="5713"/>
          </a:xfrm>
        </p:grpSpPr>
        <p:pic>
          <p:nvPicPr>
            <p:cNvPr id="2" name="图片 1"/>
            <p:cNvPicPr>
              <a:picLocks noChangeAspect="1"/>
            </p:cNvPicPr>
            <p:nvPr/>
          </p:nvPicPr>
          <p:blipFill>
            <a:blip r:embed="rId1"/>
            <a:stretch>
              <a:fillRect/>
            </a:stretch>
          </p:blipFill>
          <p:spPr>
            <a:xfrm>
              <a:off x="350" y="1989"/>
              <a:ext cx="11247" cy="5713"/>
            </a:xfrm>
            <a:prstGeom prst="rect">
              <a:avLst/>
            </a:prstGeom>
          </p:spPr>
        </p:pic>
        <p:sp>
          <p:nvSpPr>
            <p:cNvPr id="13" name="文本框 12"/>
            <p:cNvSpPr txBox="1"/>
            <p:nvPr/>
          </p:nvSpPr>
          <p:spPr>
            <a:xfrm>
              <a:off x="3802" y="2390"/>
              <a:ext cx="2917" cy="531"/>
            </a:xfrm>
            <a:prstGeom prst="rect">
              <a:avLst/>
            </a:prstGeom>
            <a:noFill/>
          </p:spPr>
          <p:txBody>
            <a:bodyPr wrap="square" rtlCol="0" anchor="t">
              <a:spAutoFit/>
            </a:bodyPr>
            <a:p>
              <a:pPr algn="ctr"/>
              <a:r>
                <a:rPr lang="zh-CN" altLang="en-US" sz="1600">
                  <a:solidFill>
                    <a:srgbClr val="002060"/>
                  </a:solidFill>
                  <a:latin typeface="方正大黑简体" panose="03000509000000000000" pitchFamily="2" charset="-122"/>
                  <a:ea typeface="方正大黑简体" panose="03000509000000000000" pitchFamily="2" charset="-122"/>
                </a:rPr>
                <a:t>切断关系</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sp>
          <p:nvSpPr>
            <p:cNvPr id="3" name="文本框 2"/>
            <p:cNvSpPr txBox="1"/>
            <p:nvPr/>
          </p:nvSpPr>
          <p:spPr>
            <a:xfrm>
              <a:off x="8078" y="2390"/>
              <a:ext cx="2917" cy="919"/>
            </a:xfrm>
            <a:prstGeom prst="rect">
              <a:avLst/>
            </a:prstGeom>
            <a:noFill/>
          </p:spPr>
          <p:txBody>
            <a:bodyPr wrap="square" rtlCol="0" anchor="t">
              <a:spAutoFit/>
            </a:bodyPr>
            <a:p>
              <a:pPr algn="ctr"/>
              <a:r>
                <a:rPr lang="zh-CN" altLang="en-US" sz="1600">
                  <a:solidFill>
                    <a:srgbClr val="002060"/>
                  </a:solidFill>
                  <a:latin typeface="方正大黑简体" panose="03000509000000000000" pitchFamily="2" charset="-122"/>
                  <a:ea typeface="方正大黑简体" panose="03000509000000000000" pitchFamily="2" charset="-122"/>
                </a:rPr>
                <a:t>上升盘、下降盘</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grpSp>
      <p:pic>
        <p:nvPicPr>
          <p:cNvPr id="5" name="图片 4"/>
          <p:cNvPicPr>
            <a:picLocks noChangeAspect="1"/>
          </p:cNvPicPr>
          <p:nvPr/>
        </p:nvPicPr>
        <p:blipFill>
          <a:blip r:embed="rId2"/>
          <a:srcRect l="27328" r="20868"/>
          <a:stretch>
            <a:fillRect/>
          </a:stretch>
        </p:blipFill>
        <p:spPr>
          <a:xfrm>
            <a:off x="6225540" y="776605"/>
            <a:ext cx="2181225" cy="2183765"/>
          </a:xfrm>
          <a:prstGeom prst="rect">
            <a:avLst/>
          </a:prstGeom>
        </p:spPr>
      </p:pic>
      <p:pic>
        <p:nvPicPr>
          <p:cNvPr id="6" name="图片 5"/>
          <p:cNvPicPr>
            <a:picLocks noChangeAspect="1"/>
          </p:cNvPicPr>
          <p:nvPr/>
        </p:nvPicPr>
        <p:blipFill>
          <a:blip r:embed="rId3"/>
          <a:stretch>
            <a:fillRect/>
          </a:stretch>
        </p:blipFill>
        <p:spPr>
          <a:xfrm>
            <a:off x="6225540" y="3233420"/>
            <a:ext cx="2099945" cy="163576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3"/>
          <p:cNvSpPr txBox="1">
            <a:spLocks noGrp="1"/>
          </p:cNvSpPr>
          <p:nvPr/>
        </p:nvSpPr>
        <p:spPr>
          <a:xfrm>
            <a:off x="20638" y="4887516"/>
            <a:ext cx="2057400" cy="273844"/>
          </a:xfrm>
          <a:prstGeom prst="rect">
            <a:avLst/>
          </a:prstGeom>
          <a:noFill/>
          <a:ln w="9525">
            <a:noFill/>
          </a:ln>
        </p:spPr>
        <p:txBody>
          <a:bodyPr anchor="ctr"/>
          <a:lstStyle/>
          <a:p>
            <a:pPr>
              <a:spcBef>
                <a:spcPts val="100"/>
              </a:spcBef>
              <a:spcAft>
                <a:spcPts val="600"/>
              </a:spcAft>
            </a:pPr>
            <a:r>
              <a:rPr lang="zh-CN" altLang="en-US" sz="900" dirty="0">
                <a:solidFill>
                  <a:srgbClr val="000082"/>
                </a:solidFill>
                <a:latin typeface="方正大黑简体" panose="03000509000000000000" pitchFamily="2" charset="-122"/>
                <a:ea typeface="方正大黑简体" panose="03000509000000000000" pitchFamily="2" charset="-122"/>
              </a:rPr>
              <a:t>第</a:t>
            </a:r>
            <a:fld id="{9A0DB2DC-4C9A-4742-B13C-FB6460FD3503}" type="slidenum">
              <a:rPr lang="en-US" altLang="zh-CN" sz="900" dirty="0">
                <a:solidFill>
                  <a:srgbClr val="000082"/>
                </a:solidFill>
                <a:latin typeface="方正大黑简体" panose="03000509000000000000" pitchFamily="2" charset="-122"/>
                <a:ea typeface="方正大黑简体" panose="03000509000000000000" pitchFamily="2" charset="-122"/>
              </a:rPr>
            </a:fld>
            <a:r>
              <a:rPr lang="zh-CN" altLang="en-US" sz="900" dirty="0">
                <a:solidFill>
                  <a:srgbClr val="000082"/>
                </a:solidFill>
                <a:latin typeface="方正大黑简体" panose="03000509000000000000" pitchFamily="2" charset="-122"/>
                <a:ea typeface="方正大黑简体" panose="03000509000000000000" pitchFamily="2" charset="-122"/>
              </a:rPr>
              <a:t>页</a:t>
            </a:r>
            <a:endParaRPr lang="zh-CN" altLang="en-US" sz="900" dirty="0">
              <a:solidFill>
                <a:srgbClr val="000082"/>
              </a:solidFill>
              <a:latin typeface="方正大黑简体" panose="03000509000000000000" pitchFamily="2" charset="-122"/>
              <a:ea typeface="方正大黑简体" panose="03000509000000000000" pitchFamily="2" charset="-122"/>
            </a:endParaRPr>
          </a:p>
        </p:txBody>
      </p:sp>
      <p:pic>
        <p:nvPicPr>
          <p:cNvPr id="73730" name="Picture 21" descr="D:\王静-工作\科技处\ppt设计\王静\蓝15.jpg"/>
          <p:cNvPicPr>
            <a:picLocks noChangeAspect="1"/>
          </p:cNvPicPr>
          <p:nvPr/>
        </p:nvPicPr>
        <p:blipFill>
          <a:blip r:embed="rId1" cstate="print"/>
          <a:stretch>
            <a:fillRect/>
          </a:stretch>
        </p:blipFill>
        <p:spPr>
          <a:xfrm>
            <a:off x="0" y="-52388"/>
            <a:ext cx="9144000" cy="5195888"/>
          </a:xfrm>
          <a:prstGeom prst="rect">
            <a:avLst/>
          </a:prstGeom>
          <a:noFill/>
          <a:ln w="9525">
            <a:noFill/>
          </a:ln>
        </p:spPr>
      </p:pic>
      <p:pic>
        <p:nvPicPr>
          <p:cNvPr id="73731" name="Picture 2" descr="C:\Users\niuwli30\Desktop\图片3.png"/>
          <p:cNvPicPr>
            <a:picLocks noChangeAspect="1"/>
          </p:cNvPicPr>
          <p:nvPr/>
        </p:nvPicPr>
        <p:blipFill>
          <a:blip r:embed="rId2" cstate="print"/>
          <a:stretch>
            <a:fillRect/>
          </a:stretch>
        </p:blipFill>
        <p:spPr>
          <a:xfrm>
            <a:off x="468314" y="303611"/>
            <a:ext cx="3863975" cy="548878"/>
          </a:xfrm>
          <a:prstGeom prst="rect">
            <a:avLst/>
          </a:prstGeom>
          <a:noFill/>
          <a:ln w="9525">
            <a:noFill/>
          </a:ln>
        </p:spPr>
      </p:pic>
      <p:sp>
        <p:nvSpPr>
          <p:cNvPr id="86022" name="Text Box 7"/>
          <p:cNvSpPr txBox="1"/>
          <p:nvPr/>
        </p:nvSpPr>
        <p:spPr>
          <a:xfrm>
            <a:off x="233045" y="1383665"/>
            <a:ext cx="8677275" cy="1751965"/>
          </a:xfrm>
          <a:prstGeom prst="rect">
            <a:avLst/>
          </a:prstGeom>
          <a:noFill/>
          <a:ln w="9525">
            <a:noFill/>
          </a:ln>
          <a:effectLst>
            <a:outerShdw dist="17961" dir="2699999" algn="ctr" rotWithShape="0">
              <a:schemeClr val="bg1"/>
            </a:outerShdw>
          </a:effectLst>
        </p:spPr>
        <p:txBody>
          <a:bodyPr wrap="square" lIns="91385" tIns="45695" rIns="91385" bIns="45695" anchor="t">
            <a:spAutoFit/>
          </a:bodyPr>
          <a:lstStyle/>
          <a:p>
            <a:pPr algn="ctr" fontAlgn="base">
              <a:lnSpc>
                <a:spcPct val="150000"/>
              </a:lnSpc>
              <a:spcBef>
                <a:spcPct val="50000"/>
              </a:spcBef>
            </a:pPr>
            <a:r>
              <a:rPr lang="zh-CN" altLang="en-US" sz="3600" b="1" noProof="1">
                <a:solidFill>
                  <a:srgbClr val="FF0000"/>
                </a:solidFill>
                <a:latin typeface="+mj-ea"/>
                <a:ea typeface="+mj-ea"/>
              </a:rPr>
              <a:t>Petrel</a:t>
            </a:r>
            <a:br>
              <a:rPr lang="zh-CN" altLang="en-US" sz="3600" b="1" noProof="1">
                <a:solidFill>
                  <a:srgbClr val="FF0000"/>
                </a:solidFill>
                <a:latin typeface="+mj-ea"/>
                <a:ea typeface="+mj-ea"/>
              </a:rPr>
            </a:br>
            <a:r>
              <a:rPr lang="zh-CN" altLang="en-US" sz="3600" b="1" noProof="1">
                <a:solidFill>
                  <a:srgbClr val="FF0000"/>
                </a:solidFill>
                <a:latin typeface="+mj-ea"/>
                <a:ea typeface="+mj-ea"/>
              </a:rPr>
              <a:t>地震解释及数值模拟</a:t>
            </a:r>
            <a:endParaRPr lang="zh-CN" altLang="en-US" sz="3600" b="1" noProof="1">
              <a:solidFill>
                <a:srgbClr val="FF0000"/>
              </a:solidFill>
              <a:latin typeface="+mj-ea"/>
              <a:ea typeface="+mj-ea"/>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8398" r="35003"/>
          <a:stretch>
            <a:fillRect/>
          </a:stretch>
        </p:blipFill>
        <p:spPr>
          <a:xfrm>
            <a:off x="4891405" y="1271270"/>
            <a:ext cx="3494405" cy="3202305"/>
          </a:xfrm>
          <a:prstGeom prst="rect">
            <a:avLst/>
          </a:prstGeom>
        </p:spPr>
      </p:pic>
      <p:pic>
        <p:nvPicPr>
          <p:cNvPr id="3" name="图片 2"/>
          <p:cNvPicPr>
            <a:picLocks noChangeAspect="1"/>
          </p:cNvPicPr>
          <p:nvPr/>
        </p:nvPicPr>
        <p:blipFill>
          <a:blip r:embed="rId2"/>
          <a:stretch>
            <a:fillRect/>
          </a:stretch>
        </p:blipFill>
        <p:spPr>
          <a:xfrm>
            <a:off x="508000" y="1271270"/>
            <a:ext cx="4173220" cy="3082290"/>
          </a:xfrm>
          <a:prstGeom prst="rect">
            <a:avLst/>
          </a:prstGeom>
        </p:spPr>
      </p:pic>
      <p:sp>
        <p:nvSpPr>
          <p:cNvPr id="13" name="文本框 12"/>
          <p:cNvSpPr txBox="1"/>
          <p:nvPr/>
        </p:nvSpPr>
        <p:spPr>
          <a:xfrm>
            <a:off x="305355" y="753745"/>
            <a:ext cx="1399885" cy="337185"/>
          </a:xfrm>
          <a:prstGeom prst="rect">
            <a:avLst/>
          </a:prstGeom>
          <a:noFill/>
        </p:spPr>
        <p:txBody>
          <a:bodyPr wrap="square" rtlCol="0" anchor="t">
            <a:spAutoFit/>
          </a:bodyPr>
          <a:p>
            <a:pPr algn="ctr"/>
            <a:r>
              <a:rPr lang="zh-CN" altLang="en-US" sz="1600">
                <a:solidFill>
                  <a:srgbClr val="002060"/>
                </a:solidFill>
                <a:latin typeface="方正大黑简体" panose="03000509000000000000" pitchFamily="2" charset="-122"/>
                <a:ea typeface="方正大黑简体" panose="03000509000000000000" pitchFamily="2" charset="-122"/>
              </a:rPr>
              <a:t>加模型边界</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5435" y="1233170"/>
            <a:ext cx="4196715" cy="3214370"/>
          </a:xfrm>
          <a:prstGeom prst="rect">
            <a:avLst/>
          </a:prstGeom>
          <a:ln>
            <a:solidFill>
              <a:schemeClr val="accent1"/>
            </a:solidFill>
          </a:ln>
        </p:spPr>
      </p:pic>
      <p:sp>
        <p:nvSpPr>
          <p:cNvPr id="13" name="文本框 12"/>
          <p:cNvSpPr txBox="1"/>
          <p:nvPr/>
        </p:nvSpPr>
        <p:spPr>
          <a:xfrm>
            <a:off x="305435" y="753745"/>
            <a:ext cx="2727325" cy="337185"/>
          </a:xfrm>
          <a:prstGeom prst="rect">
            <a:avLst/>
          </a:prstGeom>
          <a:noFill/>
        </p:spPr>
        <p:txBody>
          <a:bodyPr wrap="square" rtlCol="0" anchor="t">
            <a:spAutoFit/>
          </a:bodyPr>
          <a:p>
            <a:pPr algn="l"/>
            <a:r>
              <a:rPr lang="zh-CN" altLang="en-US" sz="1600">
                <a:solidFill>
                  <a:srgbClr val="002060"/>
                </a:solidFill>
                <a:latin typeface="方正大黑简体" panose="03000509000000000000" pitchFamily="2" charset="-122"/>
                <a:ea typeface="方正大黑简体" panose="03000509000000000000" pitchFamily="2" charset="-122"/>
              </a:rPr>
              <a:t>模型质量检查</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pic>
        <p:nvPicPr>
          <p:cNvPr id="3" name="图片 2"/>
          <p:cNvPicPr>
            <a:picLocks noChangeAspect="1"/>
          </p:cNvPicPr>
          <p:nvPr/>
        </p:nvPicPr>
        <p:blipFill>
          <a:blip r:embed="rId2"/>
          <a:stretch>
            <a:fillRect/>
          </a:stretch>
        </p:blipFill>
        <p:spPr>
          <a:xfrm>
            <a:off x="4613910" y="1233170"/>
            <a:ext cx="4349115" cy="3189605"/>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86385" y="685165"/>
            <a:ext cx="4022725" cy="337185"/>
          </a:xfrm>
          <a:prstGeom prst="rect">
            <a:avLst/>
          </a:prstGeom>
          <a:noFill/>
        </p:spPr>
        <p:txBody>
          <a:bodyPr wrap="square" rtlCol="0" anchor="t">
            <a:spAutoFit/>
          </a:bodyPr>
          <a:p>
            <a:pPr algn="l"/>
            <a:r>
              <a:rPr lang="zh-CN" altLang="en-US" sz="1600">
                <a:solidFill>
                  <a:srgbClr val="002060"/>
                </a:solidFill>
                <a:latin typeface="方正大黑简体" panose="03000509000000000000" pitchFamily="2" charset="-122"/>
                <a:ea typeface="方正大黑简体" panose="03000509000000000000" pitchFamily="2" charset="-122"/>
              </a:rPr>
              <a:t>构建模型</a:t>
            </a:r>
            <a:r>
              <a:rPr lang="en-US" altLang="zh-CN" sz="1600">
                <a:solidFill>
                  <a:srgbClr val="002060"/>
                </a:solidFill>
                <a:latin typeface="方正大黑简体" panose="03000509000000000000" pitchFamily="2" charset="-122"/>
                <a:ea typeface="方正大黑简体" panose="03000509000000000000" pitchFamily="2" charset="-122"/>
              </a:rPr>
              <a:t>——</a:t>
            </a:r>
            <a:r>
              <a:rPr lang="zh-CN" altLang="en-US" sz="1600">
                <a:solidFill>
                  <a:srgbClr val="002060"/>
                </a:solidFill>
                <a:latin typeface="方正大黑简体" panose="03000509000000000000" pitchFamily="2" charset="-122"/>
                <a:ea typeface="方正大黑简体" panose="03000509000000000000" pitchFamily="2" charset="-122"/>
              </a:rPr>
              <a:t>定义模型层序</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grpSp>
        <p:nvGrpSpPr>
          <p:cNvPr id="18" name="组合 17"/>
          <p:cNvGrpSpPr/>
          <p:nvPr/>
        </p:nvGrpSpPr>
        <p:grpSpPr>
          <a:xfrm>
            <a:off x="5176520" y="1090930"/>
            <a:ext cx="2107565" cy="2432050"/>
            <a:chOff x="11504" y="2950"/>
            <a:chExt cx="3319" cy="3830"/>
          </a:xfrm>
        </p:grpSpPr>
        <p:pic>
          <p:nvPicPr>
            <p:cNvPr id="14" name="图片 13"/>
            <p:cNvPicPr>
              <a:picLocks noChangeAspect="1"/>
            </p:cNvPicPr>
            <p:nvPr/>
          </p:nvPicPr>
          <p:blipFill>
            <a:blip r:embed="rId1"/>
            <a:stretch>
              <a:fillRect/>
            </a:stretch>
          </p:blipFill>
          <p:spPr>
            <a:xfrm>
              <a:off x="11504" y="2950"/>
              <a:ext cx="2897" cy="3830"/>
            </a:xfrm>
            <a:prstGeom prst="rect">
              <a:avLst/>
            </a:prstGeom>
          </p:spPr>
        </p:pic>
        <p:sp>
          <p:nvSpPr>
            <p:cNvPr id="16" name="矩形 15"/>
            <p:cNvSpPr/>
            <p:nvPr/>
          </p:nvSpPr>
          <p:spPr>
            <a:xfrm>
              <a:off x="12255" y="4997"/>
              <a:ext cx="2146" cy="252"/>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7" name="文本框 16"/>
            <p:cNvSpPr txBox="1"/>
            <p:nvPr/>
          </p:nvSpPr>
          <p:spPr>
            <a:xfrm>
              <a:off x="12618" y="5249"/>
              <a:ext cx="2205" cy="434"/>
            </a:xfrm>
            <a:prstGeom prst="rect">
              <a:avLst/>
            </a:prstGeom>
            <a:noFill/>
          </p:spPr>
          <p:txBody>
            <a:bodyPr wrap="square" rtlCol="0" anchor="t">
              <a:spAutoFit/>
            </a:bodyPr>
            <a:p>
              <a:pPr algn="ctr"/>
              <a:r>
                <a:rPr lang="zh-CN" altLang="en-US" sz="1200">
                  <a:solidFill>
                    <a:srgbClr val="002060"/>
                  </a:solidFill>
                  <a:latin typeface="方正大黑简体" panose="03000509000000000000" pitchFamily="2" charset="-122"/>
                  <a:ea typeface="方正大黑简体" panose="03000509000000000000" pitchFamily="2" charset="-122"/>
                </a:rPr>
                <a:t>按深度排序</a:t>
              </a:r>
              <a:endParaRPr lang="zh-CN" altLang="en-US" sz="1200">
                <a:solidFill>
                  <a:srgbClr val="002060"/>
                </a:solidFill>
                <a:latin typeface="方正大黑简体" panose="03000509000000000000" pitchFamily="2" charset="-122"/>
                <a:ea typeface="方正大黑简体" panose="03000509000000000000" pitchFamily="2" charset="-122"/>
              </a:endParaRPr>
            </a:p>
          </p:txBody>
        </p:sp>
      </p:grpSp>
      <p:grpSp>
        <p:nvGrpSpPr>
          <p:cNvPr id="22" name="组合 21"/>
          <p:cNvGrpSpPr/>
          <p:nvPr/>
        </p:nvGrpSpPr>
        <p:grpSpPr>
          <a:xfrm>
            <a:off x="305435" y="1090930"/>
            <a:ext cx="4871085" cy="3489325"/>
            <a:chOff x="2659" y="1760"/>
            <a:chExt cx="8582" cy="6148"/>
          </a:xfrm>
        </p:grpSpPr>
        <p:pic>
          <p:nvPicPr>
            <p:cNvPr id="19" name="图片 18"/>
            <p:cNvPicPr>
              <a:picLocks noChangeAspect="1"/>
            </p:cNvPicPr>
            <p:nvPr/>
          </p:nvPicPr>
          <p:blipFill>
            <a:blip r:embed="rId2"/>
            <a:stretch>
              <a:fillRect/>
            </a:stretch>
          </p:blipFill>
          <p:spPr>
            <a:xfrm>
              <a:off x="2659" y="1760"/>
              <a:ext cx="8582" cy="6149"/>
            </a:xfrm>
            <a:prstGeom prst="rect">
              <a:avLst/>
            </a:prstGeom>
          </p:spPr>
        </p:pic>
        <p:grpSp>
          <p:nvGrpSpPr>
            <p:cNvPr id="11" name="组合 10"/>
            <p:cNvGrpSpPr/>
            <p:nvPr/>
          </p:nvGrpSpPr>
          <p:grpSpPr>
            <a:xfrm>
              <a:off x="3362" y="2291"/>
              <a:ext cx="6835" cy="4157"/>
              <a:chOff x="3975" y="2516"/>
              <a:chExt cx="6835" cy="4157"/>
            </a:xfrm>
          </p:grpSpPr>
          <p:sp>
            <p:nvSpPr>
              <p:cNvPr id="7" name="矩形 6"/>
              <p:cNvSpPr/>
              <p:nvPr/>
            </p:nvSpPr>
            <p:spPr>
              <a:xfrm>
                <a:off x="6641" y="5862"/>
                <a:ext cx="3040" cy="811"/>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矩形 2"/>
              <p:cNvSpPr/>
              <p:nvPr/>
            </p:nvSpPr>
            <p:spPr>
              <a:xfrm>
                <a:off x="6401" y="2950"/>
                <a:ext cx="1277" cy="1847"/>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矩形 3"/>
              <p:cNvSpPr/>
              <p:nvPr/>
            </p:nvSpPr>
            <p:spPr>
              <a:xfrm>
                <a:off x="4752" y="2950"/>
                <a:ext cx="722" cy="1847"/>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文本框 4"/>
              <p:cNvSpPr txBox="1"/>
              <p:nvPr/>
            </p:nvSpPr>
            <p:spPr>
              <a:xfrm>
                <a:off x="6029" y="2516"/>
                <a:ext cx="2205" cy="486"/>
              </a:xfrm>
              <a:prstGeom prst="rect">
                <a:avLst/>
              </a:prstGeom>
              <a:noFill/>
            </p:spPr>
            <p:txBody>
              <a:bodyPr wrap="square" rtlCol="0" anchor="t">
                <a:spAutoFit/>
              </a:bodyPr>
              <a:p>
                <a:pPr algn="ctr"/>
                <a:r>
                  <a:rPr lang="zh-CN" altLang="en-US" sz="1200">
                    <a:solidFill>
                      <a:srgbClr val="002060"/>
                    </a:solidFill>
                    <a:latin typeface="方正大黑简体" panose="03000509000000000000" pitchFamily="2" charset="-122"/>
                    <a:ea typeface="方正大黑简体" panose="03000509000000000000" pitchFamily="2" charset="-122"/>
                  </a:rPr>
                  <a:t>对应井分层</a:t>
                </a:r>
                <a:endParaRPr lang="zh-CN" altLang="en-US" sz="1200">
                  <a:solidFill>
                    <a:srgbClr val="002060"/>
                  </a:solidFill>
                  <a:latin typeface="方正大黑简体" panose="03000509000000000000" pitchFamily="2" charset="-122"/>
                  <a:ea typeface="方正大黑简体" panose="03000509000000000000" pitchFamily="2" charset="-122"/>
                </a:endParaRPr>
              </a:p>
            </p:txBody>
          </p:sp>
          <p:sp>
            <p:nvSpPr>
              <p:cNvPr id="6" name="文本框 5"/>
              <p:cNvSpPr txBox="1"/>
              <p:nvPr/>
            </p:nvSpPr>
            <p:spPr>
              <a:xfrm>
                <a:off x="3975" y="4788"/>
                <a:ext cx="1944" cy="486"/>
              </a:xfrm>
              <a:prstGeom prst="rect">
                <a:avLst/>
              </a:prstGeom>
              <a:noFill/>
            </p:spPr>
            <p:txBody>
              <a:bodyPr wrap="square" rtlCol="0" anchor="t">
                <a:spAutoFit/>
              </a:bodyPr>
              <a:p>
                <a:pPr algn="ctr"/>
                <a:r>
                  <a:rPr lang="zh-CN" altLang="en-US" sz="1200">
                    <a:solidFill>
                      <a:srgbClr val="002060"/>
                    </a:solidFill>
                    <a:latin typeface="方正大黑简体" panose="03000509000000000000" pitchFamily="2" charset="-122"/>
                    <a:ea typeface="方正大黑简体" panose="03000509000000000000" pitchFamily="2" charset="-122"/>
                  </a:rPr>
                  <a:t>地层接触关系</a:t>
                </a:r>
                <a:endParaRPr lang="zh-CN" altLang="en-US" sz="1200">
                  <a:solidFill>
                    <a:srgbClr val="002060"/>
                  </a:solidFill>
                  <a:latin typeface="方正大黑简体" panose="03000509000000000000" pitchFamily="2" charset="-122"/>
                  <a:ea typeface="方正大黑简体" panose="03000509000000000000" pitchFamily="2" charset="-122"/>
                </a:endParaRPr>
              </a:p>
            </p:txBody>
          </p:sp>
          <p:sp>
            <p:nvSpPr>
              <p:cNvPr id="8" name="文本框 7"/>
              <p:cNvSpPr txBox="1"/>
              <p:nvPr/>
            </p:nvSpPr>
            <p:spPr>
              <a:xfrm>
                <a:off x="8605" y="2516"/>
                <a:ext cx="2205" cy="486"/>
              </a:xfrm>
              <a:prstGeom prst="rect">
                <a:avLst/>
              </a:prstGeom>
              <a:noFill/>
            </p:spPr>
            <p:txBody>
              <a:bodyPr wrap="square" rtlCol="0" anchor="t">
                <a:spAutoFit/>
              </a:bodyPr>
              <a:p>
                <a:pPr algn="ctr"/>
                <a:r>
                  <a:rPr lang="zh-CN" altLang="en-US" sz="1200">
                    <a:solidFill>
                      <a:srgbClr val="002060"/>
                    </a:solidFill>
                    <a:latin typeface="方正大黑简体" panose="03000509000000000000" pitchFamily="2" charset="-122"/>
                    <a:ea typeface="方正大黑简体" panose="03000509000000000000" pitchFamily="2" charset="-122"/>
                  </a:rPr>
                  <a:t>层面或层位解释</a:t>
                </a:r>
                <a:endParaRPr lang="zh-CN" altLang="en-US" sz="1200">
                  <a:solidFill>
                    <a:srgbClr val="002060"/>
                  </a:solidFill>
                  <a:latin typeface="方正大黑简体" panose="03000509000000000000" pitchFamily="2" charset="-122"/>
                  <a:ea typeface="方正大黑简体" panose="03000509000000000000" pitchFamily="2" charset="-122"/>
                </a:endParaRPr>
              </a:p>
            </p:txBody>
          </p:sp>
          <p:sp>
            <p:nvSpPr>
              <p:cNvPr id="9" name="矩形 8"/>
              <p:cNvSpPr/>
              <p:nvPr/>
            </p:nvSpPr>
            <p:spPr>
              <a:xfrm>
                <a:off x="9125" y="2950"/>
                <a:ext cx="1083" cy="1847"/>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0" name="文本框 9"/>
              <p:cNvSpPr txBox="1"/>
              <p:nvPr/>
            </p:nvSpPr>
            <p:spPr>
              <a:xfrm>
                <a:off x="6641" y="5428"/>
                <a:ext cx="2205" cy="486"/>
              </a:xfrm>
              <a:prstGeom prst="rect">
                <a:avLst/>
              </a:prstGeom>
              <a:noFill/>
            </p:spPr>
            <p:txBody>
              <a:bodyPr wrap="square" rtlCol="0" anchor="t">
                <a:spAutoFit/>
              </a:bodyPr>
              <a:p>
                <a:pPr algn="ctr"/>
                <a:r>
                  <a:rPr lang="zh-CN" altLang="en-US" sz="1200">
                    <a:solidFill>
                      <a:srgbClr val="002060"/>
                    </a:solidFill>
                    <a:latin typeface="方正大黑简体" panose="03000509000000000000" pitchFamily="2" charset="-122"/>
                    <a:ea typeface="方正大黑简体" panose="03000509000000000000" pitchFamily="2" charset="-122"/>
                  </a:rPr>
                  <a:t>井分层约束模型</a:t>
                </a:r>
                <a:endParaRPr lang="zh-CN" altLang="en-US" sz="1200">
                  <a:solidFill>
                    <a:srgbClr val="002060"/>
                  </a:solidFill>
                  <a:latin typeface="方正大黑简体" panose="03000509000000000000" pitchFamily="2" charset="-122"/>
                  <a:ea typeface="方正大黑简体" panose="03000509000000000000" pitchFamily="2" charset="-122"/>
                </a:endParaRPr>
              </a:p>
            </p:txBody>
          </p:sp>
        </p:grpSp>
        <p:sp>
          <p:nvSpPr>
            <p:cNvPr id="20" name="矩形 19"/>
            <p:cNvSpPr/>
            <p:nvPr/>
          </p:nvSpPr>
          <p:spPr>
            <a:xfrm>
              <a:off x="4861" y="2477"/>
              <a:ext cx="334" cy="328"/>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21" name="直接箭头连接符 20"/>
            <p:cNvCxnSpPr/>
            <p:nvPr/>
          </p:nvCxnSpPr>
          <p:spPr>
            <a:xfrm>
              <a:off x="5195" y="2635"/>
              <a:ext cx="5048" cy="55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008630" y="1383030"/>
            <a:ext cx="5927090" cy="3047365"/>
          </a:xfrm>
          <a:prstGeom prst="rect">
            <a:avLst/>
          </a:prstGeom>
          <a:ln>
            <a:solidFill>
              <a:schemeClr val="accent1"/>
            </a:solidFill>
          </a:ln>
        </p:spPr>
      </p:pic>
      <p:sp>
        <p:nvSpPr>
          <p:cNvPr id="13" name="文本框 12"/>
          <p:cNvSpPr txBox="1"/>
          <p:nvPr/>
        </p:nvSpPr>
        <p:spPr>
          <a:xfrm>
            <a:off x="286385" y="685165"/>
            <a:ext cx="4022725" cy="337185"/>
          </a:xfrm>
          <a:prstGeom prst="rect">
            <a:avLst/>
          </a:prstGeom>
          <a:noFill/>
        </p:spPr>
        <p:txBody>
          <a:bodyPr wrap="square" rtlCol="0" anchor="t">
            <a:spAutoFit/>
          </a:bodyPr>
          <a:p>
            <a:pPr algn="l"/>
            <a:r>
              <a:rPr lang="en-US" altLang="zh-CN" sz="1600">
                <a:solidFill>
                  <a:srgbClr val="002060"/>
                </a:solidFill>
                <a:latin typeface="方正大黑简体" panose="03000509000000000000" pitchFamily="2" charset="-122"/>
                <a:ea typeface="方正大黑简体" panose="03000509000000000000" pitchFamily="2" charset="-122"/>
              </a:rPr>
              <a:t>model refinement - </a:t>
            </a:r>
            <a:r>
              <a:rPr lang="zh-CN" altLang="en-US" sz="1600">
                <a:solidFill>
                  <a:srgbClr val="002060"/>
                </a:solidFill>
                <a:latin typeface="方正大黑简体" panose="03000509000000000000" pitchFamily="2" charset="-122"/>
                <a:ea typeface="方正大黑简体" panose="03000509000000000000" pitchFamily="2" charset="-122"/>
              </a:rPr>
              <a:t>得到</a:t>
            </a:r>
            <a:r>
              <a:rPr lang="en-US" altLang="zh-CN" sz="1600">
                <a:solidFill>
                  <a:srgbClr val="002060"/>
                </a:solidFill>
                <a:latin typeface="方正大黑简体" panose="03000509000000000000" pitchFamily="2" charset="-122"/>
                <a:ea typeface="方正大黑简体" panose="03000509000000000000" pitchFamily="2" charset="-122"/>
              </a:rPr>
              <a:t>Zone</a:t>
            </a:r>
            <a:endParaRPr lang="en-US" altLang="zh-CN" sz="1600">
              <a:solidFill>
                <a:srgbClr val="002060"/>
              </a:solidFill>
              <a:latin typeface="方正大黑简体" panose="03000509000000000000" pitchFamily="2" charset="-122"/>
              <a:ea typeface="方正大黑简体" panose="03000509000000000000" pitchFamily="2" charset="-122"/>
            </a:endParaRPr>
          </a:p>
        </p:txBody>
      </p:sp>
      <p:grpSp>
        <p:nvGrpSpPr>
          <p:cNvPr id="4" name="组合 3"/>
          <p:cNvGrpSpPr/>
          <p:nvPr/>
        </p:nvGrpSpPr>
        <p:grpSpPr>
          <a:xfrm>
            <a:off x="145415" y="1963255"/>
            <a:ext cx="4109720" cy="1912150"/>
            <a:chOff x="1326" y="1276"/>
            <a:chExt cx="4982" cy="2317"/>
          </a:xfrm>
        </p:grpSpPr>
        <p:pic>
          <p:nvPicPr>
            <p:cNvPr id="23" name="图片 22"/>
            <p:cNvPicPr>
              <a:picLocks noChangeAspect="1"/>
            </p:cNvPicPr>
            <p:nvPr/>
          </p:nvPicPr>
          <p:blipFill>
            <a:blip r:embed="rId2"/>
            <a:stretch>
              <a:fillRect/>
            </a:stretch>
          </p:blipFill>
          <p:spPr>
            <a:xfrm>
              <a:off x="1326" y="1610"/>
              <a:ext cx="4982" cy="1983"/>
            </a:xfrm>
            <a:prstGeom prst="rect">
              <a:avLst/>
            </a:prstGeom>
          </p:spPr>
        </p:pic>
        <p:sp>
          <p:nvSpPr>
            <p:cNvPr id="24" name="文本框 23"/>
            <p:cNvSpPr txBox="1"/>
            <p:nvPr/>
          </p:nvSpPr>
          <p:spPr>
            <a:xfrm>
              <a:off x="1326" y="1276"/>
              <a:ext cx="2205" cy="334"/>
            </a:xfrm>
            <a:prstGeom prst="rect">
              <a:avLst/>
            </a:prstGeom>
            <a:noFill/>
          </p:spPr>
          <p:txBody>
            <a:bodyPr wrap="square" rtlCol="0" anchor="t">
              <a:spAutoFit/>
            </a:bodyPr>
            <a:p>
              <a:pPr algn="l"/>
              <a:r>
                <a:rPr lang="en-US" altLang="zh-CN" sz="1200">
                  <a:solidFill>
                    <a:srgbClr val="002060"/>
                  </a:solidFill>
                  <a:latin typeface="方正大黑简体" panose="03000509000000000000" pitchFamily="2" charset="-122"/>
                  <a:ea typeface="方正大黑简体" panose="03000509000000000000" pitchFamily="2" charset="-122"/>
                </a:rPr>
                <a:t>refine</a:t>
              </a:r>
              <a:endParaRPr lang="en-US" altLang="zh-CN" sz="1200">
                <a:solidFill>
                  <a:srgbClr val="002060"/>
                </a:solidFill>
                <a:latin typeface="方正大黑简体" panose="03000509000000000000" pitchFamily="2" charset="-122"/>
                <a:ea typeface="方正大黑简体" panose="03000509000000000000" pitchFamily="2" charset="-122"/>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286385" y="685165"/>
            <a:ext cx="4022725" cy="337185"/>
          </a:xfrm>
          <a:prstGeom prst="rect">
            <a:avLst/>
          </a:prstGeom>
          <a:noFill/>
        </p:spPr>
        <p:txBody>
          <a:bodyPr wrap="square" rtlCol="0" anchor="t">
            <a:spAutoFit/>
          </a:bodyPr>
          <a:p>
            <a:pPr algn="l"/>
            <a:r>
              <a:rPr lang="zh-CN" altLang="en-US" sz="1600">
                <a:solidFill>
                  <a:srgbClr val="002060"/>
                </a:solidFill>
                <a:latin typeface="方正大黑简体" panose="03000509000000000000" pitchFamily="2" charset="-122"/>
                <a:ea typeface="方正大黑简体" panose="03000509000000000000" pitchFamily="2" charset="-122"/>
              </a:rPr>
              <a:t>对得到的</a:t>
            </a:r>
            <a:r>
              <a:rPr lang="en-US" altLang="zh-CN" sz="1600">
                <a:solidFill>
                  <a:srgbClr val="002060"/>
                </a:solidFill>
                <a:latin typeface="方正大黑简体" panose="03000509000000000000" pitchFamily="2" charset="-122"/>
                <a:ea typeface="方正大黑简体" panose="03000509000000000000" pitchFamily="2" charset="-122"/>
              </a:rPr>
              <a:t>Zone</a:t>
            </a:r>
            <a:r>
              <a:rPr lang="zh-CN" altLang="en-US" sz="1600">
                <a:solidFill>
                  <a:srgbClr val="002060"/>
                </a:solidFill>
                <a:latin typeface="方正大黑简体" panose="03000509000000000000" pitchFamily="2" charset="-122"/>
                <a:ea typeface="方正大黑简体" panose="03000509000000000000" pitchFamily="2" charset="-122"/>
              </a:rPr>
              <a:t>进行网格化</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pic>
        <p:nvPicPr>
          <p:cNvPr id="9" name="图片 8"/>
          <p:cNvPicPr>
            <a:picLocks noChangeAspect="1"/>
          </p:cNvPicPr>
          <p:nvPr/>
        </p:nvPicPr>
        <p:blipFill>
          <a:blip r:embed="rId1"/>
          <a:srcRect l="3902" t="14082" r="3121"/>
          <a:stretch>
            <a:fillRect/>
          </a:stretch>
        </p:blipFill>
        <p:spPr>
          <a:xfrm>
            <a:off x="5058410" y="1579245"/>
            <a:ext cx="3907155" cy="2800985"/>
          </a:xfrm>
          <a:prstGeom prst="rect">
            <a:avLst/>
          </a:prstGeom>
        </p:spPr>
      </p:pic>
      <p:grpSp>
        <p:nvGrpSpPr>
          <p:cNvPr id="10" name="组合 9"/>
          <p:cNvGrpSpPr/>
          <p:nvPr/>
        </p:nvGrpSpPr>
        <p:grpSpPr>
          <a:xfrm>
            <a:off x="474980" y="1163955"/>
            <a:ext cx="4438650" cy="3764280"/>
            <a:chOff x="748" y="1833"/>
            <a:chExt cx="6990" cy="5928"/>
          </a:xfrm>
        </p:grpSpPr>
        <p:pic>
          <p:nvPicPr>
            <p:cNvPr id="6" name="图片 5"/>
            <p:cNvPicPr>
              <a:picLocks noChangeAspect="1"/>
            </p:cNvPicPr>
            <p:nvPr/>
          </p:nvPicPr>
          <p:blipFill>
            <a:blip r:embed="rId2"/>
            <a:stretch>
              <a:fillRect/>
            </a:stretch>
          </p:blipFill>
          <p:spPr>
            <a:xfrm>
              <a:off x="748" y="1833"/>
              <a:ext cx="6991" cy="5929"/>
            </a:xfrm>
            <a:prstGeom prst="rect">
              <a:avLst/>
            </a:prstGeom>
          </p:spPr>
        </p:pic>
        <p:sp>
          <p:nvSpPr>
            <p:cNvPr id="7" name="矩形 6"/>
            <p:cNvSpPr/>
            <p:nvPr/>
          </p:nvSpPr>
          <p:spPr>
            <a:xfrm>
              <a:off x="948" y="2750"/>
              <a:ext cx="2412" cy="3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矩形 4"/>
            <p:cNvSpPr/>
            <p:nvPr/>
          </p:nvSpPr>
          <p:spPr>
            <a:xfrm>
              <a:off x="879" y="3565"/>
              <a:ext cx="2597" cy="89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 name="矩形 1"/>
            <p:cNvSpPr/>
            <p:nvPr/>
          </p:nvSpPr>
          <p:spPr>
            <a:xfrm>
              <a:off x="3475" y="2750"/>
              <a:ext cx="2732" cy="3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文本框 3"/>
            <p:cNvSpPr txBox="1"/>
            <p:nvPr/>
          </p:nvSpPr>
          <p:spPr>
            <a:xfrm>
              <a:off x="3475" y="3034"/>
              <a:ext cx="4040" cy="483"/>
            </a:xfrm>
            <a:prstGeom prst="rect">
              <a:avLst/>
            </a:prstGeom>
            <a:noFill/>
          </p:spPr>
          <p:txBody>
            <a:bodyPr wrap="square" rtlCol="0" anchor="t">
              <a:spAutoFit/>
            </a:bodyPr>
            <a:p>
              <a:pPr algn="l"/>
              <a:r>
                <a:rPr lang="zh-CN" sz="1400">
                  <a:solidFill>
                    <a:srgbClr val="002060"/>
                  </a:solidFill>
                  <a:latin typeface="方正大黑简体" panose="03000509000000000000" pitchFamily="2" charset="-122"/>
                  <a:ea typeface="方正大黑简体" panose="03000509000000000000" pitchFamily="2" charset="-122"/>
                </a:rPr>
                <a:t>网格化：阶梯网格、</a:t>
              </a:r>
              <a:r>
                <a:rPr lang="en-US" altLang="zh-CN" sz="1400">
                  <a:solidFill>
                    <a:srgbClr val="002060"/>
                  </a:solidFill>
                  <a:latin typeface="方正大黑简体" panose="03000509000000000000" pitchFamily="2" charset="-122"/>
                  <a:ea typeface="方正大黑简体" panose="03000509000000000000" pitchFamily="2" charset="-122"/>
                </a:rPr>
                <a:t>depogrid</a:t>
              </a:r>
              <a:endParaRPr lang="en-US" altLang="zh-CN" sz="1400">
                <a:solidFill>
                  <a:srgbClr val="002060"/>
                </a:solidFill>
                <a:latin typeface="方正大黑简体" panose="03000509000000000000" pitchFamily="2" charset="-122"/>
                <a:ea typeface="方正大黑简体" panose="03000509000000000000" pitchFamily="2"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839720" y="935355"/>
            <a:ext cx="6159500" cy="3708400"/>
          </a:xfrm>
          <a:prstGeom prst="rect">
            <a:avLst/>
          </a:prstGeom>
        </p:spPr>
      </p:pic>
      <p:sp>
        <p:nvSpPr>
          <p:cNvPr id="13" name="文本框 12"/>
          <p:cNvSpPr txBox="1"/>
          <p:nvPr/>
        </p:nvSpPr>
        <p:spPr>
          <a:xfrm>
            <a:off x="295910" y="699135"/>
            <a:ext cx="4022725" cy="337185"/>
          </a:xfrm>
          <a:prstGeom prst="rect">
            <a:avLst/>
          </a:prstGeom>
          <a:noFill/>
        </p:spPr>
        <p:txBody>
          <a:bodyPr wrap="square" rtlCol="0" anchor="t">
            <a:spAutoFit/>
          </a:bodyPr>
          <a:p>
            <a:pPr algn="l"/>
            <a:r>
              <a:rPr lang="zh-CN" altLang="en-US" sz="1600">
                <a:solidFill>
                  <a:srgbClr val="002060"/>
                </a:solidFill>
                <a:latin typeface="方正大黑简体" panose="03000509000000000000" pitchFamily="2" charset="-122"/>
                <a:ea typeface="方正大黑简体" panose="03000509000000000000" pitchFamily="2" charset="-122"/>
              </a:rPr>
              <a:t>指控</a:t>
            </a:r>
            <a:r>
              <a:rPr lang="en-US" altLang="zh-CN" sz="1600">
                <a:solidFill>
                  <a:srgbClr val="002060"/>
                </a:solidFill>
                <a:latin typeface="方正大黑简体" panose="03000509000000000000" pitchFamily="2" charset="-122"/>
                <a:ea typeface="方正大黑简体" panose="03000509000000000000" pitchFamily="2" charset="-122"/>
              </a:rPr>
              <a:t>QC</a:t>
            </a:r>
            <a:endParaRPr lang="en-US" altLang="zh-CN" sz="1600">
              <a:solidFill>
                <a:srgbClr val="002060"/>
              </a:solidFill>
              <a:latin typeface="方正大黑简体" panose="03000509000000000000" pitchFamily="2" charset="-122"/>
              <a:ea typeface="方正大黑简体" panose="03000509000000000000" pitchFamily="2" charset="-122"/>
            </a:endParaRPr>
          </a:p>
        </p:txBody>
      </p:sp>
      <p:grpSp>
        <p:nvGrpSpPr>
          <p:cNvPr id="5" name="组合 4"/>
          <p:cNvGrpSpPr/>
          <p:nvPr/>
        </p:nvGrpSpPr>
        <p:grpSpPr>
          <a:xfrm>
            <a:off x="295910" y="1323340"/>
            <a:ext cx="2364740" cy="2990215"/>
            <a:chOff x="466" y="2084"/>
            <a:chExt cx="3724" cy="4709"/>
          </a:xfrm>
        </p:grpSpPr>
        <p:pic>
          <p:nvPicPr>
            <p:cNvPr id="2" name="图片 1"/>
            <p:cNvPicPr>
              <a:picLocks noChangeAspect="1"/>
            </p:cNvPicPr>
            <p:nvPr/>
          </p:nvPicPr>
          <p:blipFill>
            <a:blip r:embed="rId2"/>
            <a:stretch>
              <a:fillRect/>
            </a:stretch>
          </p:blipFill>
          <p:spPr>
            <a:xfrm>
              <a:off x="466" y="2084"/>
              <a:ext cx="1021" cy="1063"/>
            </a:xfrm>
            <a:prstGeom prst="rect">
              <a:avLst/>
            </a:prstGeom>
          </p:spPr>
        </p:pic>
        <p:pic>
          <p:nvPicPr>
            <p:cNvPr id="3" name="图片 2"/>
            <p:cNvPicPr>
              <a:picLocks noChangeAspect="1"/>
            </p:cNvPicPr>
            <p:nvPr/>
          </p:nvPicPr>
          <p:blipFill>
            <a:blip r:embed="rId3"/>
            <a:stretch>
              <a:fillRect/>
            </a:stretch>
          </p:blipFill>
          <p:spPr>
            <a:xfrm>
              <a:off x="466" y="3111"/>
              <a:ext cx="3725" cy="3682"/>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295910" y="699135"/>
            <a:ext cx="4022725" cy="337185"/>
          </a:xfrm>
          <a:prstGeom prst="rect">
            <a:avLst/>
          </a:prstGeom>
          <a:noFill/>
        </p:spPr>
        <p:txBody>
          <a:bodyPr wrap="square" rtlCol="0" anchor="t">
            <a:spAutoFit/>
          </a:bodyPr>
          <a:p>
            <a:pPr algn="l"/>
            <a:r>
              <a:rPr lang="en-US" sz="1600">
                <a:solidFill>
                  <a:srgbClr val="002060"/>
                </a:solidFill>
                <a:latin typeface="方正大黑简体" panose="03000509000000000000" pitchFamily="2" charset="-122"/>
                <a:ea typeface="方正大黑简体" panose="03000509000000000000" pitchFamily="2" charset="-122"/>
              </a:rPr>
              <a:t>Intersection </a:t>
            </a:r>
            <a:endParaRPr lang="en-US" sz="1600">
              <a:solidFill>
                <a:srgbClr val="002060"/>
              </a:solidFill>
              <a:latin typeface="方正大黑简体" panose="03000509000000000000" pitchFamily="2" charset="-122"/>
              <a:ea typeface="方正大黑简体" panose="03000509000000000000" pitchFamily="2" charset="-122"/>
            </a:endParaRPr>
          </a:p>
        </p:txBody>
      </p:sp>
      <p:pic>
        <p:nvPicPr>
          <p:cNvPr id="2" name="图片 1"/>
          <p:cNvPicPr>
            <a:picLocks noChangeAspect="1"/>
          </p:cNvPicPr>
          <p:nvPr/>
        </p:nvPicPr>
        <p:blipFill>
          <a:blip r:embed="rId1"/>
          <a:stretch>
            <a:fillRect/>
          </a:stretch>
        </p:blipFill>
        <p:spPr>
          <a:xfrm>
            <a:off x="2230755" y="1158875"/>
            <a:ext cx="6483350" cy="3175635"/>
          </a:xfrm>
          <a:prstGeom prst="rect">
            <a:avLst/>
          </a:prstGeom>
        </p:spPr>
      </p:pic>
      <p:grpSp>
        <p:nvGrpSpPr>
          <p:cNvPr id="4" name="组合 3"/>
          <p:cNvGrpSpPr/>
          <p:nvPr/>
        </p:nvGrpSpPr>
        <p:grpSpPr>
          <a:xfrm>
            <a:off x="180340" y="2263886"/>
            <a:ext cx="1765470" cy="2023865"/>
            <a:chOff x="284" y="2077"/>
            <a:chExt cx="4080" cy="4676"/>
          </a:xfrm>
        </p:grpSpPr>
        <p:pic>
          <p:nvPicPr>
            <p:cNvPr id="3" name="图片 2"/>
            <p:cNvPicPr>
              <a:picLocks noChangeAspect="1"/>
            </p:cNvPicPr>
            <p:nvPr/>
          </p:nvPicPr>
          <p:blipFill>
            <a:blip r:embed="rId2"/>
            <a:srcRect t="717" r="14724"/>
            <a:stretch>
              <a:fillRect/>
            </a:stretch>
          </p:blipFill>
          <p:spPr>
            <a:xfrm>
              <a:off x="284" y="2077"/>
              <a:ext cx="4080" cy="4676"/>
            </a:xfrm>
            <a:prstGeom prst="rect">
              <a:avLst/>
            </a:prstGeom>
            <a:ln>
              <a:solidFill>
                <a:schemeClr val="accent1"/>
              </a:solidFill>
            </a:ln>
          </p:spPr>
        </p:pic>
        <p:sp>
          <p:nvSpPr>
            <p:cNvPr id="5" name="矩形 4"/>
            <p:cNvSpPr/>
            <p:nvPr/>
          </p:nvSpPr>
          <p:spPr>
            <a:xfrm>
              <a:off x="879" y="3074"/>
              <a:ext cx="2597" cy="3349"/>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5910" y="1285875"/>
            <a:ext cx="1911985" cy="2555240"/>
          </a:xfrm>
          <a:prstGeom prst="rect">
            <a:avLst/>
          </a:prstGeom>
        </p:spPr>
      </p:pic>
      <p:sp>
        <p:nvSpPr>
          <p:cNvPr id="13" name="文本框 12"/>
          <p:cNvSpPr txBox="1"/>
          <p:nvPr/>
        </p:nvSpPr>
        <p:spPr>
          <a:xfrm>
            <a:off x="295910" y="699135"/>
            <a:ext cx="4022725" cy="337185"/>
          </a:xfrm>
          <a:prstGeom prst="rect">
            <a:avLst/>
          </a:prstGeom>
          <a:noFill/>
        </p:spPr>
        <p:txBody>
          <a:bodyPr wrap="square" rtlCol="0" anchor="t">
            <a:spAutoFit/>
          </a:bodyPr>
          <a:p>
            <a:pPr algn="l"/>
            <a:r>
              <a:rPr lang="en-US" altLang="zh-CN" sz="1600">
                <a:solidFill>
                  <a:srgbClr val="002060"/>
                </a:solidFill>
                <a:latin typeface="方正大黑简体" panose="03000509000000000000" pitchFamily="2" charset="-122"/>
                <a:ea typeface="方正大黑简体" panose="03000509000000000000" pitchFamily="2" charset="-122"/>
              </a:rPr>
              <a:t>depogrid - </a:t>
            </a:r>
            <a:endParaRPr lang="en-US" altLang="zh-CN" sz="1600">
              <a:solidFill>
                <a:srgbClr val="002060"/>
              </a:solidFill>
              <a:latin typeface="方正大黑简体" panose="03000509000000000000" pitchFamily="2" charset="-122"/>
              <a:ea typeface="方正大黑简体" panose="03000509000000000000" pitchFamily="2" charset="-122"/>
            </a:endParaRPr>
          </a:p>
        </p:txBody>
      </p:sp>
      <p:pic>
        <p:nvPicPr>
          <p:cNvPr id="3" name="图片 2"/>
          <p:cNvPicPr>
            <a:picLocks noChangeAspect="1"/>
          </p:cNvPicPr>
          <p:nvPr/>
        </p:nvPicPr>
        <p:blipFill>
          <a:blip r:embed="rId2"/>
          <a:srcRect t="25668" r="15913" b="30450"/>
          <a:stretch>
            <a:fillRect/>
          </a:stretch>
        </p:blipFill>
        <p:spPr>
          <a:xfrm>
            <a:off x="4541520" y="1343025"/>
            <a:ext cx="4569460" cy="2381885"/>
          </a:xfrm>
          <a:prstGeom prst="rect">
            <a:avLst/>
          </a:prstGeom>
        </p:spPr>
      </p:pic>
      <p:grpSp>
        <p:nvGrpSpPr>
          <p:cNvPr id="10" name="组合 9"/>
          <p:cNvGrpSpPr/>
          <p:nvPr/>
        </p:nvGrpSpPr>
        <p:grpSpPr>
          <a:xfrm>
            <a:off x="2326005" y="1285875"/>
            <a:ext cx="2149475" cy="2554605"/>
            <a:chOff x="748" y="1833"/>
            <a:chExt cx="6991" cy="5929"/>
          </a:xfrm>
        </p:grpSpPr>
        <p:pic>
          <p:nvPicPr>
            <p:cNvPr id="6" name="图片 5"/>
            <p:cNvPicPr>
              <a:picLocks noChangeAspect="1"/>
            </p:cNvPicPr>
            <p:nvPr/>
          </p:nvPicPr>
          <p:blipFill>
            <a:blip r:embed="rId3"/>
            <a:stretch>
              <a:fillRect/>
            </a:stretch>
          </p:blipFill>
          <p:spPr>
            <a:xfrm>
              <a:off x="748" y="1833"/>
              <a:ext cx="6991" cy="5929"/>
            </a:xfrm>
            <a:prstGeom prst="rect">
              <a:avLst/>
            </a:prstGeom>
          </p:spPr>
        </p:pic>
        <p:sp>
          <p:nvSpPr>
            <p:cNvPr id="7" name="矩形 6"/>
            <p:cNvSpPr/>
            <p:nvPr/>
          </p:nvSpPr>
          <p:spPr>
            <a:xfrm>
              <a:off x="948" y="2750"/>
              <a:ext cx="2412" cy="3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5" name="矩形 4"/>
            <p:cNvSpPr/>
            <p:nvPr/>
          </p:nvSpPr>
          <p:spPr>
            <a:xfrm>
              <a:off x="879" y="3565"/>
              <a:ext cx="2597" cy="89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4" name="矩形 3"/>
            <p:cNvSpPr/>
            <p:nvPr/>
          </p:nvSpPr>
          <p:spPr>
            <a:xfrm>
              <a:off x="3475" y="2750"/>
              <a:ext cx="2732" cy="32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8" name="文本框 7"/>
            <p:cNvSpPr txBox="1"/>
            <p:nvPr/>
          </p:nvSpPr>
          <p:spPr>
            <a:xfrm>
              <a:off x="3475" y="3034"/>
              <a:ext cx="4040" cy="855"/>
            </a:xfrm>
            <a:prstGeom prst="rect">
              <a:avLst/>
            </a:prstGeom>
            <a:noFill/>
          </p:spPr>
          <p:txBody>
            <a:bodyPr wrap="square" rtlCol="0" anchor="t">
              <a:spAutoFit/>
            </a:bodyPr>
            <a:p>
              <a:pPr algn="l"/>
              <a:r>
                <a:rPr lang="zh-CN" sz="900">
                  <a:solidFill>
                    <a:srgbClr val="002060"/>
                  </a:solidFill>
                  <a:latin typeface="方正大黑简体" panose="03000509000000000000" pitchFamily="2" charset="-122"/>
                  <a:ea typeface="方正大黑简体" panose="03000509000000000000" pitchFamily="2" charset="-122"/>
                </a:rPr>
                <a:t>网格化：选</a:t>
              </a:r>
              <a:r>
                <a:rPr lang="en-US" altLang="zh-CN" sz="900">
                  <a:solidFill>
                    <a:srgbClr val="002060"/>
                  </a:solidFill>
                  <a:latin typeface="方正大黑简体" panose="03000509000000000000" pitchFamily="2" charset="-122"/>
                  <a:ea typeface="方正大黑简体" panose="03000509000000000000" pitchFamily="2" charset="-122"/>
                </a:rPr>
                <a:t>depogrid</a:t>
              </a:r>
              <a:endParaRPr lang="en-US" altLang="zh-CN" sz="900">
                <a:solidFill>
                  <a:srgbClr val="002060"/>
                </a:solidFill>
                <a:latin typeface="方正大黑简体" panose="03000509000000000000" pitchFamily="2" charset="-122"/>
                <a:ea typeface="方正大黑简体" panose="03000509000000000000" pitchFamily="2" charset="-122"/>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5120" y="690245"/>
            <a:ext cx="2563495" cy="368300"/>
          </a:xfrm>
          <a:prstGeom prst="rect">
            <a:avLst/>
          </a:prstGeom>
          <a:noFill/>
        </p:spPr>
        <p:txBody>
          <a:bodyPr wrap="square" rtlCol="0">
            <a:spAutoFit/>
          </a:bodyPr>
          <a:p>
            <a:pPr algn="l"/>
            <a:r>
              <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（七）属性</a:t>
            </a:r>
            <a:r>
              <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建模</a:t>
            </a:r>
            <a:endPar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endParaRPr>
          </a:p>
        </p:txBody>
      </p:sp>
      <p:pic>
        <p:nvPicPr>
          <p:cNvPr id="5" name="图片 4"/>
          <p:cNvPicPr>
            <a:picLocks noChangeAspect="1"/>
          </p:cNvPicPr>
          <p:nvPr/>
        </p:nvPicPr>
        <p:blipFill>
          <a:blip r:embed="rId1"/>
          <a:stretch>
            <a:fillRect/>
          </a:stretch>
        </p:blipFill>
        <p:spPr>
          <a:xfrm>
            <a:off x="263525" y="2233930"/>
            <a:ext cx="2057400" cy="2352040"/>
          </a:xfrm>
          <a:prstGeom prst="rect">
            <a:avLst/>
          </a:prstGeom>
        </p:spPr>
      </p:pic>
      <p:sp>
        <p:nvSpPr>
          <p:cNvPr id="12" name="文本框 11"/>
          <p:cNvSpPr txBox="1"/>
          <p:nvPr/>
        </p:nvSpPr>
        <p:spPr>
          <a:xfrm>
            <a:off x="824865" y="1114425"/>
            <a:ext cx="2328545" cy="337185"/>
          </a:xfrm>
          <a:prstGeom prst="rect">
            <a:avLst/>
          </a:prstGeom>
          <a:noFill/>
        </p:spPr>
        <p:txBody>
          <a:bodyPr wrap="square" rtlCol="0" anchor="t">
            <a:spAutoFit/>
          </a:bodyPr>
          <a:p>
            <a:pPr algn="l"/>
            <a:r>
              <a:rPr lang="en-US" altLang="zh-CN" sz="1600">
                <a:solidFill>
                  <a:srgbClr val="FF0000"/>
                </a:solidFill>
                <a:latin typeface="方正大黑简体" panose="03000509000000000000" pitchFamily="2" charset="-122"/>
                <a:ea typeface="方正大黑简体" panose="03000509000000000000" pitchFamily="2" charset="-122"/>
              </a:rPr>
              <a:t>1</a:t>
            </a:r>
            <a:r>
              <a:rPr lang="zh-CN" altLang="en-US" sz="1600">
                <a:solidFill>
                  <a:srgbClr val="FF0000"/>
                </a:solidFill>
                <a:latin typeface="方正大黑简体" panose="03000509000000000000" pitchFamily="2" charset="-122"/>
                <a:ea typeface="方正大黑简体" panose="03000509000000000000" pitchFamily="2" charset="-122"/>
              </a:rPr>
              <a:t>、基本操作</a:t>
            </a:r>
            <a:endParaRPr lang="zh-CN" altLang="en-US" sz="1600">
              <a:solidFill>
                <a:srgbClr val="FF0000"/>
              </a:solidFill>
              <a:latin typeface="方正大黑简体" panose="03000509000000000000" pitchFamily="2" charset="-122"/>
              <a:ea typeface="方正大黑简体" panose="03000509000000000000" pitchFamily="2" charset="-122"/>
            </a:endParaRPr>
          </a:p>
        </p:txBody>
      </p:sp>
      <p:sp>
        <p:nvSpPr>
          <p:cNvPr id="13" name="文本框 12"/>
          <p:cNvSpPr txBox="1"/>
          <p:nvPr/>
        </p:nvSpPr>
        <p:spPr>
          <a:xfrm>
            <a:off x="263525" y="1743075"/>
            <a:ext cx="2354580" cy="337185"/>
          </a:xfrm>
          <a:prstGeom prst="rect">
            <a:avLst/>
          </a:prstGeom>
          <a:noFill/>
        </p:spPr>
        <p:txBody>
          <a:bodyPr wrap="square" rtlCol="0" anchor="t">
            <a:spAutoFit/>
          </a:bodyPr>
          <a:p>
            <a:pPr algn="l"/>
            <a:r>
              <a:rPr lang="zh-CN" altLang="en-US" sz="1600">
                <a:solidFill>
                  <a:srgbClr val="002060"/>
                </a:solidFill>
                <a:latin typeface="方正大黑简体" panose="03000509000000000000" pitchFamily="2" charset="-122"/>
                <a:ea typeface="方正大黑简体" panose="03000509000000000000" pitchFamily="2" charset="-122"/>
              </a:rPr>
              <a:t>模板、色板定义</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pic>
        <p:nvPicPr>
          <p:cNvPr id="7" name="图片 6"/>
          <p:cNvPicPr>
            <a:picLocks noChangeAspect="1"/>
          </p:cNvPicPr>
          <p:nvPr/>
        </p:nvPicPr>
        <p:blipFill>
          <a:blip r:embed="rId2"/>
          <a:stretch>
            <a:fillRect/>
          </a:stretch>
        </p:blipFill>
        <p:spPr>
          <a:xfrm>
            <a:off x="5414645" y="1511935"/>
            <a:ext cx="3610610" cy="2264410"/>
          </a:xfrm>
          <a:prstGeom prst="rect">
            <a:avLst/>
          </a:prstGeom>
        </p:spPr>
      </p:pic>
      <p:pic>
        <p:nvPicPr>
          <p:cNvPr id="8" name="图片 7"/>
          <p:cNvPicPr>
            <a:picLocks noChangeAspect="1"/>
          </p:cNvPicPr>
          <p:nvPr/>
        </p:nvPicPr>
        <p:blipFill>
          <a:blip r:embed="rId3"/>
          <a:stretch>
            <a:fillRect/>
          </a:stretch>
        </p:blipFill>
        <p:spPr>
          <a:xfrm>
            <a:off x="2618105" y="1620520"/>
            <a:ext cx="2578100" cy="2508885"/>
          </a:xfrm>
          <a:prstGeom prst="rect">
            <a:avLst/>
          </a:prstGeom>
        </p:spPr>
      </p:pic>
      <p:sp>
        <p:nvSpPr>
          <p:cNvPr id="9" name="文本框 8"/>
          <p:cNvSpPr txBox="1"/>
          <p:nvPr/>
        </p:nvSpPr>
        <p:spPr>
          <a:xfrm>
            <a:off x="5915025" y="1114425"/>
            <a:ext cx="2354580" cy="337185"/>
          </a:xfrm>
          <a:prstGeom prst="rect">
            <a:avLst/>
          </a:prstGeom>
          <a:noFill/>
        </p:spPr>
        <p:txBody>
          <a:bodyPr wrap="square" rtlCol="0" anchor="t">
            <a:spAutoFit/>
          </a:bodyPr>
          <a:p>
            <a:pPr algn="l"/>
            <a:r>
              <a:rPr lang="zh-CN" altLang="en-US" sz="1600">
                <a:solidFill>
                  <a:srgbClr val="002060"/>
                </a:solidFill>
                <a:latin typeface="方正大黑简体" panose="03000509000000000000" pitchFamily="2" charset="-122"/>
                <a:ea typeface="方正大黑简体" panose="03000509000000000000" pitchFamily="2" charset="-122"/>
              </a:rPr>
              <a:t>模板定义</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sp>
        <p:nvSpPr>
          <p:cNvPr id="10" name="文本框 9"/>
          <p:cNvSpPr txBox="1"/>
          <p:nvPr/>
        </p:nvSpPr>
        <p:spPr>
          <a:xfrm>
            <a:off x="2618105" y="1174750"/>
            <a:ext cx="2354580" cy="337185"/>
          </a:xfrm>
          <a:prstGeom prst="rect">
            <a:avLst/>
          </a:prstGeom>
          <a:noFill/>
        </p:spPr>
        <p:txBody>
          <a:bodyPr wrap="square" rtlCol="0" anchor="t">
            <a:spAutoFit/>
          </a:bodyPr>
          <a:p>
            <a:pPr algn="l"/>
            <a:r>
              <a:rPr lang="zh-CN" altLang="en-US" sz="1600">
                <a:solidFill>
                  <a:srgbClr val="002060"/>
                </a:solidFill>
                <a:latin typeface="方正大黑简体" panose="03000509000000000000" pitchFamily="2" charset="-122"/>
                <a:ea typeface="方正大黑简体" panose="03000509000000000000" pitchFamily="2" charset="-122"/>
              </a:rPr>
              <a:t>色板定义</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387350" y="828675"/>
            <a:ext cx="2354580" cy="337185"/>
          </a:xfrm>
          <a:prstGeom prst="rect">
            <a:avLst/>
          </a:prstGeom>
          <a:noFill/>
        </p:spPr>
        <p:txBody>
          <a:bodyPr wrap="square" rtlCol="0" anchor="t">
            <a:spAutoFit/>
          </a:bodyPr>
          <a:p>
            <a:pPr algn="l"/>
            <a:r>
              <a:rPr lang="zh-CN" altLang="en-US" sz="1600">
                <a:solidFill>
                  <a:srgbClr val="002060"/>
                </a:solidFill>
                <a:latin typeface="方正大黑简体" panose="03000509000000000000" pitchFamily="2" charset="-122"/>
                <a:ea typeface="方正大黑简体" panose="03000509000000000000" pitchFamily="2" charset="-122"/>
              </a:rPr>
              <a:t>计算器</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pic>
        <p:nvPicPr>
          <p:cNvPr id="5" name="图片 4"/>
          <p:cNvPicPr>
            <a:picLocks noChangeAspect="1"/>
          </p:cNvPicPr>
          <p:nvPr/>
        </p:nvPicPr>
        <p:blipFill>
          <a:blip r:embed="rId1"/>
          <a:stretch>
            <a:fillRect/>
          </a:stretch>
        </p:blipFill>
        <p:spPr>
          <a:xfrm>
            <a:off x="550545" y="1243330"/>
            <a:ext cx="5409565" cy="3409315"/>
          </a:xfrm>
          <a:prstGeom prst="rect">
            <a:avLst/>
          </a:prstGeom>
        </p:spPr>
      </p:pic>
      <p:sp>
        <p:nvSpPr>
          <p:cNvPr id="7" name="矩形 6"/>
          <p:cNvSpPr/>
          <p:nvPr/>
        </p:nvSpPr>
        <p:spPr>
          <a:xfrm>
            <a:off x="1282700" y="1840865"/>
            <a:ext cx="1846580" cy="13779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nvSpPr>
        <p:spPr>
          <a:xfrm>
            <a:off x="1496060" y="613410"/>
            <a:ext cx="6151880" cy="38334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t>目录</a:t>
            </a:r>
            <a:b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t>一、工区建立</a:t>
            </a:r>
            <a:br>
              <a:rPr lang="zh-CN" altLang="en-US" sz="2800">
                <a:solidFill>
                  <a:srgbClr val="00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rgbClr val="000000"/>
                </a:solidFill>
                <a:latin typeface="方正大黑简体" panose="03000509000000000000" pitchFamily="2" charset="-122"/>
                <a:ea typeface="方正大黑简体" panose="03000509000000000000" pitchFamily="2" charset="-122"/>
                <a:cs typeface="方正大黑简体" panose="03000509000000000000" pitchFamily="2" charset="-122"/>
              </a:rPr>
              <a:t>二、地震解释</a:t>
            </a:r>
            <a:br>
              <a:rPr lang="zh-CN" altLang="en-US" sz="2800">
                <a:solidFill>
                  <a:srgbClr val="00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rgbClr val="000000"/>
                </a:solidFill>
                <a:latin typeface="方正大黑简体" panose="03000509000000000000" pitchFamily="2" charset="-122"/>
                <a:ea typeface="方正大黑简体" panose="03000509000000000000" pitchFamily="2" charset="-122"/>
                <a:cs typeface="方正大黑简体" panose="03000509000000000000" pitchFamily="2" charset="-122"/>
              </a:rPr>
              <a:t>三、地质建模</a:t>
            </a:r>
            <a:br>
              <a:rPr lang="zh-CN" altLang="en-US" sz="2800">
                <a:solidFill>
                  <a:srgbClr val="00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rgbClr val="000000"/>
                </a:solidFill>
                <a:latin typeface="方正大黑简体" panose="03000509000000000000" pitchFamily="2" charset="-122"/>
                <a:ea typeface="方正大黑简体" panose="03000509000000000000" pitchFamily="2" charset="-122"/>
                <a:cs typeface="方正大黑简体" panose="03000509000000000000" pitchFamily="2" charset="-122"/>
              </a:rPr>
              <a:t>四、数值模拟</a:t>
            </a:r>
            <a:endParaRPr lang="zh-CN" altLang="en-US" sz="2800">
              <a:solidFill>
                <a:srgbClr val="000000"/>
              </a:solidFill>
              <a:latin typeface="方正大黑简体" panose="03000509000000000000" pitchFamily="2" charset="-122"/>
              <a:ea typeface="方正大黑简体" panose="03000509000000000000" pitchFamily="2" charset="-122"/>
              <a:cs typeface="方正大黑简体" panose="03000509000000000000"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4464050" y="1165860"/>
            <a:ext cx="3364865" cy="3726815"/>
          </a:xfrm>
          <a:prstGeom prst="rect">
            <a:avLst/>
          </a:prstGeom>
        </p:spPr>
      </p:pic>
      <p:grpSp>
        <p:nvGrpSpPr>
          <p:cNvPr id="7" name="组合 6"/>
          <p:cNvGrpSpPr/>
          <p:nvPr/>
        </p:nvGrpSpPr>
        <p:grpSpPr>
          <a:xfrm>
            <a:off x="133350" y="1165860"/>
            <a:ext cx="4072890" cy="3748405"/>
            <a:chOff x="210" y="1441"/>
            <a:chExt cx="6414" cy="6298"/>
          </a:xfrm>
        </p:grpSpPr>
        <p:pic>
          <p:nvPicPr>
            <p:cNvPr id="4" name="图片 3"/>
            <p:cNvPicPr>
              <a:picLocks noChangeAspect="1"/>
            </p:cNvPicPr>
            <p:nvPr/>
          </p:nvPicPr>
          <p:blipFill>
            <a:blip r:embed="rId2"/>
            <a:stretch>
              <a:fillRect/>
            </a:stretch>
          </p:blipFill>
          <p:spPr>
            <a:xfrm>
              <a:off x="1350" y="1441"/>
              <a:ext cx="5275" cy="6299"/>
            </a:xfrm>
            <a:prstGeom prst="rect">
              <a:avLst/>
            </a:prstGeom>
          </p:spPr>
        </p:pic>
        <p:pic>
          <p:nvPicPr>
            <p:cNvPr id="6" name="图片 5"/>
            <p:cNvPicPr>
              <a:picLocks noChangeAspect="1"/>
            </p:cNvPicPr>
            <p:nvPr/>
          </p:nvPicPr>
          <p:blipFill>
            <a:blip r:embed="rId3"/>
            <a:stretch>
              <a:fillRect/>
            </a:stretch>
          </p:blipFill>
          <p:spPr>
            <a:xfrm>
              <a:off x="210" y="1441"/>
              <a:ext cx="1140" cy="1185"/>
            </a:xfrm>
            <a:prstGeom prst="rect">
              <a:avLst/>
            </a:prstGeom>
          </p:spPr>
        </p:pic>
      </p:grpSp>
      <p:sp>
        <p:nvSpPr>
          <p:cNvPr id="13" name="文本框 12"/>
          <p:cNvSpPr txBox="1"/>
          <p:nvPr/>
        </p:nvSpPr>
        <p:spPr>
          <a:xfrm>
            <a:off x="387350" y="828675"/>
            <a:ext cx="2354580" cy="337185"/>
          </a:xfrm>
          <a:prstGeom prst="rect">
            <a:avLst/>
          </a:prstGeom>
          <a:noFill/>
        </p:spPr>
        <p:txBody>
          <a:bodyPr wrap="square" rtlCol="0" anchor="t">
            <a:spAutoFit/>
          </a:bodyPr>
          <a:p>
            <a:pPr algn="l"/>
            <a:r>
              <a:rPr lang="zh-CN" altLang="en-US" sz="1600">
                <a:solidFill>
                  <a:srgbClr val="002060"/>
                </a:solidFill>
                <a:latin typeface="方正大黑简体" panose="03000509000000000000" pitchFamily="2" charset="-122"/>
                <a:ea typeface="方正大黑简体" panose="03000509000000000000" pitchFamily="2" charset="-122"/>
              </a:rPr>
              <a:t>井曲线粗化</a:t>
            </a:r>
            <a:endParaRPr lang="zh-CN" altLang="en-US" sz="1600">
              <a:solidFill>
                <a:srgbClr val="002060"/>
              </a:solidFill>
              <a:latin typeface="方正大黑简体" panose="03000509000000000000" pitchFamily="2" charset="-122"/>
              <a:ea typeface="方正大黑简体" panose="03000509000000000000"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387350" y="828675"/>
            <a:ext cx="4289425" cy="337185"/>
          </a:xfrm>
          <a:prstGeom prst="rect">
            <a:avLst/>
          </a:prstGeom>
          <a:noFill/>
        </p:spPr>
        <p:txBody>
          <a:bodyPr wrap="square" rtlCol="0" anchor="t">
            <a:spAutoFit/>
          </a:bodyPr>
          <a:p>
            <a:pPr algn="l"/>
            <a:r>
              <a:rPr lang="en-US" altLang="zh-CN" sz="1600">
                <a:solidFill>
                  <a:srgbClr val="002060"/>
                </a:solidFill>
                <a:latin typeface="方正大黑简体" panose="03000509000000000000" pitchFamily="2" charset="-122"/>
                <a:ea typeface="方正大黑简体" panose="03000509000000000000" pitchFamily="2" charset="-122"/>
              </a:rPr>
              <a:t>Variogram Analysis </a:t>
            </a:r>
            <a:endParaRPr lang="en-US" altLang="zh-CN" sz="1600">
              <a:solidFill>
                <a:srgbClr val="002060"/>
              </a:solidFill>
              <a:latin typeface="方正大黑简体" panose="03000509000000000000" pitchFamily="2" charset="-122"/>
              <a:ea typeface="方正大黑简体" panose="03000509000000000000" pitchFamily="2" charset="-122"/>
            </a:endParaRPr>
          </a:p>
        </p:txBody>
      </p:sp>
      <p:grpSp>
        <p:nvGrpSpPr>
          <p:cNvPr id="6" name="组合 5"/>
          <p:cNvGrpSpPr/>
          <p:nvPr/>
        </p:nvGrpSpPr>
        <p:grpSpPr>
          <a:xfrm>
            <a:off x="387350" y="1360170"/>
            <a:ext cx="4064000" cy="3116580"/>
            <a:chOff x="610" y="2142"/>
            <a:chExt cx="6400" cy="4908"/>
          </a:xfrm>
        </p:grpSpPr>
        <p:pic>
          <p:nvPicPr>
            <p:cNvPr id="4" name="图片 3"/>
            <p:cNvPicPr>
              <a:picLocks noChangeAspect="1"/>
            </p:cNvPicPr>
            <p:nvPr/>
          </p:nvPicPr>
          <p:blipFill>
            <a:blip r:embed="rId1"/>
            <a:stretch>
              <a:fillRect/>
            </a:stretch>
          </p:blipFill>
          <p:spPr>
            <a:xfrm>
              <a:off x="964" y="2142"/>
              <a:ext cx="6047" cy="4909"/>
            </a:xfrm>
            <a:prstGeom prst="rect">
              <a:avLst/>
            </a:prstGeom>
          </p:spPr>
        </p:pic>
        <p:pic>
          <p:nvPicPr>
            <p:cNvPr id="5" name="图片 4"/>
            <p:cNvPicPr>
              <a:picLocks noChangeAspect="1"/>
            </p:cNvPicPr>
            <p:nvPr/>
          </p:nvPicPr>
          <p:blipFill>
            <a:blip r:embed="rId2"/>
            <a:stretch>
              <a:fillRect/>
            </a:stretch>
          </p:blipFill>
          <p:spPr>
            <a:xfrm>
              <a:off x="610" y="2142"/>
              <a:ext cx="930" cy="1155"/>
            </a:xfrm>
            <a:prstGeom prst="rect">
              <a:avLst/>
            </a:prstGeom>
          </p:spPr>
        </p:pic>
      </p:grpSp>
      <p:pic>
        <p:nvPicPr>
          <p:cNvPr id="8" name="图片 7"/>
          <p:cNvPicPr>
            <a:picLocks noChangeAspect="1"/>
          </p:cNvPicPr>
          <p:nvPr/>
        </p:nvPicPr>
        <p:blipFill>
          <a:blip r:embed="rId3"/>
          <a:stretch>
            <a:fillRect/>
          </a:stretch>
        </p:blipFill>
        <p:spPr>
          <a:xfrm>
            <a:off x="4676775" y="1288415"/>
            <a:ext cx="4034790" cy="732155"/>
          </a:xfrm>
          <a:prstGeom prst="rect">
            <a:avLst/>
          </a:prstGeom>
          <a:ln>
            <a:solidFill>
              <a:schemeClr val="accent1"/>
            </a:solid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427730" y="1330325"/>
            <a:ext cx="609600" cy="790575"/>
          </a:xfrm>
          <a:prstGeom prst="rect">
            <a:avLst/>
          </a:prstGeom>
        </p:spPr>
      </p:pic>
      <p:pic>
        <p:nvPicPr>
          <p:cNvPr id="5" name="图片 4"/>
          <p:cNvPicPr>
            <a:picLocks noChangeAspect="1"/>
          </p:cNvPicPr>
          <p:nvPr/>
        </p:nvPicPr>
        <p:blipFill>
          <a:blip r:embed="rId2"/>
          <a:stretch>
            <a:fillRect/>
          </a:stretch>
        </p:blipFill>
        <p:spPr>
          <a:xfrm>
            <a:off x="4494530" y="786130"/>
            <a:ext cx="4021455" cy="4036060"/>
          </a:xfrm>
          <a:prstGeom prst="rect">
            <a:avLst/>
          </a:prstGeom>
        </p:spPr>
      </p:pic>
      <p:sp>
        <p:nvSpPr>
          <p:cNvPr id="13" name="文本框 12"/>
          <p:cNvSpPr txBox="1"/>
          <p:nvPr/>
        </p:nvSpPr>
        <p:spPr>
          <a:xfrm>
            <a:off x="387350" y="828675"/>
            <a:ext cx="4289425" cy="337185"/>
          </a:xfrm>
          <a:prstGeom prst="rect">
            <a:avLst/>
          </a:prstGeom>
          <a:noFill/>
        </p:spPr>
        <p:txBody>
          <a:bodyPr wrap="square" rtlCol="0" anchor="t">
            <a:spAutoFit/>
          </a:bodyPr>
          <a:p>
            <a:pPr algn="l"/>
            <a:r>
              <a:rPr lang="en-US" altLang="zh-CN" sz="1600">
                <a:solidFill>
                  <a:srgbClr val="002060"/>
                </a:solidFill>
                <a:latin typeface="方正大黑简体" panose="03000509000000000000" pitchFamily="2" charset="-122"/>
                <a:ea typeface="方正大黑简体" panose="03000509000000000000" pitchFamily="2" charset="-122"/>
              </a:rPr>
              <a:t>Variogram Analysis </a:t>
            </a:r>
            <a:endParaRPr lang="en-US" altLang="zh-CN" sz="1600">
              <a:solidFill>
                <a:srgbClr val="002060"/>
              </a:solidFill>
              <a:latin typeface="方正大黑简体" panose="03000509000000000000" pitchFamily="2" charset="-122"/>
              <a:ea typeface="方正大黑简体" panose="03000509000000000000" pitchFamily="2" charset="-122"/>
            </a:endParaRPr>
          </a:p>
        </p:txBody>
      </p:sp>
      <p:sp>
        <p:nvSpPr>
          <p:cNvPr id="7" name="矩形 6"/>
          <p:cNvSpPr/>
          <p:nvPr/>
        </p:nvSpPr>
        <p:spPr>
          <a:xfrm>
            <a:off x="4446270" y="1833880"/>
            <a:ext cx="1251585" cy="1752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矩形 5"/>
          <p:cNvSpPr/>
          <p:nvPr/>
        </p:nvSpPr>
        <p:spPr>
          <a:xfrm>
            <a:off x="4416425" y="1465580"/>
            <a:ext cx="3070860" cy="1752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nvSpPr>
        <p:spPr>
          <a:xfrm>
            <a:off x="1496060" y="613410"/>
            <a:ext cx="6151880" cy="38334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t>目录</a:t>
            </a:r>
            <a:b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t>一、工区建立</a:t>
            </a:r>
            <a:b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t>二、地震解释</a:t>
            </a:r>
            <a:b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t>三、地质建模</a:t>
            </a:r>
            <a:b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rgbClr val="002060"/>
                </a:solidFill>
                <a:latin typeface="方正大黑简体" panose="03000509000000000000" pitchFamily="2" charset="-122"/>
                <a:ea typeface="方正大黑简体" panose="03000509000000000000" pitchFamily="2" charset="-122"/>
                <a:cs typeface="方正大黑简体" panose="03000509000000000000" pitchFamily="2" charset="-122"/>
              </a:rPr>
              <a:t>四、数值模拟</a:t>
            </a:r>
            <a:endParaRPr lang="zh-CN" altLang="en-US" sz="2800">
              <a:solidFill>
                <a:srgbClr val="002060"/>
              </a:solidFill>
              <a:latin typeface="方正大黑简体" panose="03000509000000000000" pitchFamily="2" charset="-122"/>
              <a:ea typeface="方正大黑简体" panose="03000509000000000000" pitchFamily="2" charset="-122"/>
              <a:cs typeface="方正大黑简体" panose="03000509000000000000" pitchFamily="2"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91412" y="1411114"/>
            <a:ext cx="1661160" cy="530225"/>
          </a:xfrm>
          <a:prstGeom prst="rect">
            <a:avLst/>
          </a:prstGeom>
          <a:noFill/>
        </p:spPr>
        <p:txBody>
          <a:bodyPr wrap="none" lIns="68580" tIns="34290" rIns="68580" bIns="34290">
            <a:spAutoFit/>
          </a:bodyPr>
          <a:lstStyle/>
          <a:p>
            <a:pPr algn="ctr"/>
            <a:r>
              <a:rPr lang="zh-CN" altLang="en-US" sz="3000" b="1"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数据整理</a:t>
            </a:r>
            <a:endParaRPr lang="en-US" altLang="zh-CN" sz="3000" b="1"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4447" y="521494"/>
            <a:ext cx="2504562" cy="1521619"/>
          </a:xfrm>
          <a:prstGeom prst="rect">
            <a:avLst/>
          </a:prstGeom>
        </p:spPr>
      </p:pic>
      <p:sp>
        <p:nvSpPr>
          <p:cNvPr id="5" name="文本框 4"/>
          <p:cNvSpPr txBox="1"/>
          <p:nvPr/>
        </p:nvSpPr>
        <p:spPr>
          <a:xfrm>
            <a:off x="1278731" y="171450"/>
            <a:ext cx="2235994" cy="299085"/>
          </a:xfrm>
          <a:prstGeom prst="rect">
            <a:avLst/>
          </a:prstGeom>
          <a:noFill/>
        </p:spPr>
        <p:txBody>
          <a:bodyPr wrap="square" rtlCol="0">
            <a:spAutoFit/>
          </a:bodyPr>
          <a:lstStyle/>
          <a:p>
            <a:pPr algn="ctr"/>
            <a:r>
              <a:rPr lang="zh-CN" altLang="en-US" sz="1350" dirty="0" smtClean="0"/>
              <a:t>井位</a:t>
            </a:r>
            <a:endParaRPr lang="en-US" altLang="zh-CN" sz="1350" dirty="0" smtClean="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144" y="521494"/>
            <a:ext cx="900113" cy="1733163"/>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809" y="521494"/>
            <a:ext cx="1042987" cy="2361009"/>
          </a:xfrm>
          <a:prstGeom prst="rect">
            <a:avLst/>
          </a:prstGeom>
        </p:spPr>
      </p:pic>
      <p:sp>
        <p:nvSpPr>
          <p:cNvPr id="8" name="文本框 7"/>
          <p:cNvSpPr txBox="1"/>
          <p:nvPr/>
        </p:nvSpPr>
        <p:spPr>
          <a:xfrm>
            <a:off x="4579144" y="171450"/>
            <a:ext cx="2800350" cy="299085"/>
          </a:xfrm>
          <a:prstGeom prst="rect">
            <a:avLst/>
          </a:prstGeom>
          <a:noFill/>
        </p:spPr>
        <p:txBody>
          <a:bodyPr wrap="square" rtlCol="0">
            <a:spAutoFit/>
          </a:bodyPr>
          <a:lstStyle/>
          <a:p>
            <a:r>
              <a:rPr lang="zh-CN" altLang="en-US" sz="1350" dirty="0" smtClean="0"/>
              <a:t>井轨迹（深度，井斜角，方位角）</a:t>
            </a:r>
            <a:endParaRPr lang="zh-CN" altLang="en-US" sz="1350"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8053" y="2939653"/>
            <a:ext cx="964406" cy="1893094"/>
          </a:xfrm>
          <a:prstGeom prst="rect">
            <a:avLst/>
          </a:prstGeom>
        </p:spPr>
      </p:pic>
      <p:sp>
        <p:nvSpPr>
          <p:cNvPr id="10" name="文本框 9"/>
          <p:cNvSpPr txBox="1"/>
          <p:nvPr/>
        </p:nvSpPr>
        <p:spPr>
          <a:xfrm>
            <a:off x="1278731" y="2586038"/>
            <a:ext cx="1828800" cy="299085"/>
          </a:xfrm>
          <a:prstGeom prst="rect">
            <a:avLst/>
          </a:prstGeom>
          <a:noFill/>
        </p:spPr>
        <p:txBody>
          <a:bodyPr wrap="square" rtlCol="0">
            <a:spAutoFit/>
          </a:bodyPr>
          <a:lstStyle/>
          <a:p>
            <a:r>
              <a:rPr lang="zh-CN" altLang="en-US" sz="1350" dirty="0" smtClean="0"/>
              <a:t>测井曲线（</a:t>
            </a:r>
            <a:r>
              <a:rPr lang="en-US" altLang="zh-CN" sz="1350" dirty="0" smtClean="0"/>
              <a:t>las</a:t>
            </a:r>
            <a:r>
              <a:rPr lang="zh-CN" altLang="en-US" sz="1350" dirty="0" smtClean="0"/>
              <a:t>格式）</a:t>
            </a:r>
            <a:endParaRPr lang="zh-CN" altLang="en-US" sz="1350" dirty="0"/>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009" y="3353990"/>
            <a:ext cx="2564606" cy="1478756"/>
          </a:xfrm>
          <a:prstGeom prst="rect">
            <a:avLst/>
          </a:prstGeom>
        </p:spPr>
      </p:pic>
      <p:sp>
        <p:nvSpPr>
          <p:cNvPr id="12" name="文本框 11"/>
          <p:cNvSpPr txBox="1"/>
          <p:nvPr/>
        </p:nvSpPr>
        <p:spPr>
          <a:xfrm>
            <a:off x="3871913" y="2724537"/>
            <a:ext cx="2107406" cy="506730"/>
          </a:xfrm>
          <a:prstGeom prst="rect">
            <a:avLst/>
          </a:prstGeom>
          <a:noFill/>
        </p:spPr>
        <p:txBody>
          <a:bodyPr wrap="square" rtlCol="0">
            <a:spAutoFit/>
          </a:bodyPr>
          <a:lstStyle/>
          <a:p>
            <a:r>
              <a:rPr lang="zh-CN" altLang="en-US" sz="1350" dirty="0" smtClean="0"/>
              <a:t>分层数据（</a:t>
            </a:r>
            <a:r>
              <a:rPr lang="en-US" altLang="zh-CN" sz="1350" dirty="0" smtClean="0"/>
              <a:t>surface</a:t>
            </a:r>
            <a:r>
              <a:rPr lang="zh-CN" altLang="en-US" sz="1350" dirty="0" smtClean="0"/>
              <a:t>表示分层层底，深度为层底深度）</a:t>
            </a:r>
            <a:endParaRPr lang="zh-CN" altLang="en-US" sz="13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64581" y="791349"/>
            <a:ext cx="3964781" cy="3364706"/>
          </a:xfrm>
          <a:prstGeom prst="rect">
            <a:avLst/>
          </a:prstGeom>
        </p:spPr>
      </p:pic>
      <p:sp>
        <p:nvSpPr>
          <p:cNvPr id="5" name="文本框 4"/>
          <p:cNvSpPr txBox="1"/>
          <p:nvPr/>
        </p:nvSpPr>
        <p:spPr>
          <a:xfrm>
            <a:off x="2307431" y="514350"/>
            <a:ext cx="4179094" cy="299085"/>
          </a:xfrm>
          <a:prstGeom prst="rect">
            <a:avLst/>
          </a:prstGeom>
          <a:noFill/>
        </p:spPr>
        <p:txBody>
          <a:bodyPr wrap="square" rtlCol="0">
            <a:spAutoFit/>
          </a:bodyPr>
          <a:lstStyle/>
          <a:p>
            <a:r>
              <a:rPr lang="zh-CN" altLang="en-US" sz="1350" dirty="0" smtClean="0"/>
              <a:t>断点数据（横坐标、纵坐标、深度、断点数、断层名）</a:t>
            </a:r>
            <a:endParaRPr lang="zh-CN" altLang="en-US" sz="1350" dirty="0"/>
          </a:p>
        </p:txBody>
      </p:sp>
      <p:sp>
        <p:nvSpPr>
          <p:cNvPr id="6" name="文本框 5"/>
          <p:cNvSpPr txBox="1"/>
          <p:nvPr/>
        </p:nvSpPr>
        <p:spPr>
          <a:xfrm>
            <a:off x="3124034" y="4725948"/>
            <a:ext cx="3007519" cy="299085"/>
          </a:xfrm>
          <a:prstGeom prst="rect">
            <a:avLst/>
          </a:prstGeom>
          <a:noFill/>
        </p:spPr>
        <p:txBody>
          <a:bodyPr wrap="square" rtlCol="0">
            <a:spAutoFit/>
          </a:bodyPr>
          <a:lstStyle/>
          <a:p>
            <a:pPr algn="ctr"/>
            <a:r>
              <a:rPr lang="zh-CN" altLang="en-US" sz="1350" dirty="0" smtClean="0"/>
              <a:t>断点数据顺序不能变</a:t>
            </a:r>
            <a:endParaRPr lang="zh-CN" altLang="en-US" sz="1350" dirty="0"/>
          </a:p>
        </p:txBody>
      </p:sp>
      <p:sp>
        <p:nvSpPr>
          <p:cNvPr id="2" name="矩形 1"/>
          <p:cNvSpPr/>
          <p:nvPr/>
        </p:nvSpPr>
        <p:spPr>
          <a:xfrm>
            <a:off x="5480120" y="4433054"/>
            <a:ext cx="2035175" cy="299085"/>
          </a:xfrm>
          <a:prstGeom prst="rect">
            <a:avLst/>
          </a:prstGeom>
        </p:spPr>
        <p:txBody>
          <a:bodyPr wrap="none">
            <a:spAutoFit/>
          </a:bodyPr>
          <a:lstStyle/>
          <a:p>
            <a:r>
              <a:rPr lang="zh-CN" altLang="en-US" sz="1350" dirty="0"/>
              <a:t>=IF(C2&gt;C3,3,IF(C2&lt;C1,1,2))</a:t>
            </a:r>
            <a:endParaRPr lang="zh-CN" altLang="en-US" sz="1350" dirty="0"/>
          </a:p>
        </p:txBody>
      </p:sp>
      <p:cxnSp>
        <p:nvCxnSpPr>
          <p:cNvPr id="7" name="直接箭头连接符 6"/>
          <p:cNvCxnSpPr/>
          <p:nvPr/>
        </p:nvCxnSpPr>
        <p:spPr>
          <a:xfrm flipH="1" flipV="1">
            <a:off x="5559804" y="4171950"/>
            <a:ext cx="226502" cy="261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269736" y="4433054"/>
            <a:ext cx="3007519" cy="299085"/>
          </a:xfrm>
          <a:prstGeom prst="rect">
            <a:avLst/>
          </a:prstGeom>
          <a:noFill/>
        </p:spPr>
        <p:txBody>
          <a:bodyPr wrap="square" rtlCol="0">
            <a:spAutoFit/>
          </a:bodyPr>
          <a:lstStyle/>
          <a:p>
            <a:pPr algn="ctr"/>
            <a:r>
              <a:rPr lang="zh-CN" altLang="en-US" sz="1350" dirty="0" smtClean="0"/>
              <a:t>前三列统一保留两位有效数字</a:t>
            </a:r>
            <a:endParaRPr lang="zh-CN" altLang="en-US" sz="1350" dirty="0"/>
          </a:p>
        </p:txBody>
      </p:sp>
      <p:cxnSp>
        <p:nvCxnSpPr>
          <p:cNvPr id="9" name="直接箭头连接符 8"/>
          <p:cNvCxnSpPr/>
          <p:nvPr/>
        </p:nvCxnSpPr>
        <p:spPr>
          <a:xfrm flipH="1" flipV="1">
            <a:off x="3010783" y="4156055"/>
            <a:ext cx="226502" cy="261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3883487" y="4171950"/>
            <a:ext cx="1" cy="261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639589" y="4173894"/>
            <a:ext cx="95823" cy="265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93106" y="471488"/>
            <a:ext cx="5072063" cy="922020"/>
          </a:xfrm>
          <a:prstGeom prst="rect">
            <a:avLst/>
          </a:prstGeom>
          <a:noFill/>
        </p:spPr>
        <p:txBody>
          <a:bodyPr wrap="square" rtlCol="0">
            <a:spAutoFit/>
          </a:bodyPr>
          <a:lstStyle/>
          <a:p>
            <a:r>
              <a:rPr lang="zh-CN" altLang="en-US" sz="1350" dirty="0" smtClean="0"/>
              <a:t>注：</a:t>
            </a:r>
            <a:endParaRPr lang="en-US" altLang="zh-CN" sz="1350" dirty="0" smtClean="0"/>
          </a:p>
          <a:p>
            <a:r>
              <a:rPr lang="en-US" altLang="zh-CN" sz="1350" dirty="0"/>
              <a:t> </a:t>
            </a:r>
            <a:r>
              <a:rPr lang="en-US" altLang="zh-CN" sz="1350" dirty="0" smtClean="0"/>
              <a:t>      landmark</a:t>
            </a:r>
            <a:r>
              <a:rPr lang="zh-CN" altLang="en-US" sz="1350" dirty="0" smtClean="0"/>
              <a:t>导出的数据不是深度，要进行时深转换</a:t>
            </a:r>
            <a:endParaRPr lang="en-US" altLang="zh-CN" sz="1350" dirty="0" smtClean="0"/>
          </a:p>
          <a:p>
            <a:r>
              <a:rPr lang="zh-CN" altLang="en-US" sz="1350" dirty="0" smtClean="0"/>
              <a:t>导出一口井的时深关系，利用</a:t>
            </a:r>
            <a:r>
              <a:rPr lang="en-US" altLang="zh-CN" sz="1350" dirty="0" smtClean="0"/>
              <a:t>excel</a:t>
            </a:r>
            <a:r>
              <a:rPr lang="zh-CN" altLang="en-US" sz="1350" dirty="0" smtClean="0"/>
              <a:t>表格拟合时深关系方程式，将时间域转换为深度域导入断点数据</a:t>
            </a:r>
            <a:endParaRPr lang="zh-CN" altLang="en-US" sz="135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09217" y="1456286"/>
            <a:ext cx="4439840" cy="2801523"/>
          </a:xfrm>
          <a:prstGeom prst="rect">
            <a:avLst/>
          </a:prstGeom>
        </p:spPr>
      </p:pic>
      <p:sp>
        <p:nvSpPr>
          <p:cNvPr id="6" name="文本框 5"/>
          <p:cNvSpPr txBox="1"/>
          <p:nvPr/>
        </p:nvSpPr>
        <p:spPr>
          <a:xfrm>
            <a:off x="3075383" y="4529138"/>
            <a:ext cx="2907506" cy="299085"/>
          </a:xfrm>
          <a:prstGeom prst="rect">
            <a:avLst/>
          </a:prstGeom>
          <a:noFill/>
        </p:spPr>
        <p:txBody>
          <a:bodyPr wrap="square" rtlCol="0">
            <a:spAutoFit/>
          </a:bodyPr>
          <a:lstStyle/>
          <a:p>
            <a:pPr algn="ctr"/>
            <a:r>
              <a:rPr lang="zh-CN" altLang="en-US" sz="1350" dirty="0" smtClean="0"/>
              <a:t>时深转换有误差，并非完全准确</a:t>
            </a:r>
            <a:endParaRPr lang="zh-CN" alt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a:spLocks noGrp="1"/>
          </p:cNvSpPr>
          <p:nvPr/>
        </p:nvSpPr>
        <p:spPr>
          <a:xfrm>
            <a:off x="894715" y="47625"/>
            <a:ext cx="5925185" cy="5829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6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t>一、工区建立</a:t>
            </a:r>
            <a:endParaRPr lang="zh-CN" altLang="en-US" sz="26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endParaRPr>
          </a:p>
        </p:txBody>
      </p:sp>
      <p:sp>
        <p:nvSpPr>
          <p:cNvPr id="4" name="文本框 3"/>
          <p:cNvSpPr txBox="1"/>
          <p:nvPr/>
        </p:nvSpPr>
        <p:spPr>
          <a:xfrm>
            <a:off x="1649095" y="1920875"/>
            <a:ext cx="153035" cy="368300"/>
          </a:xfrm>
          <a:prstGeom prst="rect">
            <a:avLst/>
          </a:prstGeom>
          <a:noFill/>
        </p:spPr>
        <p:txBody>
          <a:bodyPr wrap="square" rtlCol="0">
            <a:spAutoFit/>
          </a:bodyPr>
          <a:p>
            <a:endParaRPr lang="zh-CN" altLang="en-US"/>
          </a:p>
        </p:txBody>
      </p:sp>
      <p:sp>
        <p:nvSpPr>
          <p:cNvPr id="7" name="文本框 6"/>
          <p:cNvSpPr txBox="1"/>
          <p:nvPr/>
        </p:nvSpPr>
        <p:spPr>
          <a:xfrm>
            <a:off x="344170" y="697230"/>
            <a:ext cx="2563495" cy="368300"/>
          </a:xfrm>
          <a:prstGeom prst="rect">
            <a:avLst/>
          </a:prstGeom>
          <a:noFill/>
        </p:spPr>
        <p:txBody>
          <a:bodyPr wrap="square" rtlCol="0">
            <a:spAutoFit/>
          </a:bodyPr>
          <a:p>
            <a:pPr algn="l"/>
            <a:r>
              <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（一）项目起始</a:t>
            </a:r>
            <a:endParaRPr lang="zh-CN" altLang="en-US"/>
          </a:p>
        </p:txBody>
      </p:sp>
      <p:grpSp>
        <p:nvGrpSpPr>
          <p:cNvPr id="8" name="组合 7"/>
          <p:cNvGrpSpPr/>
          <p:nvPr/>
        </p:nvGrpSpPr>
        <p:grpSpPr>
          <a:xfrm>
            <a:off x="7252811" y="630555"/>
            <a:ext cx="1743075" cy="4263867"/>
            <a:chOff x="14261" y="1616"/>
            <a:chExt cx="3660" cy="8953"/>
          </a:xfrm>
        </p:grpSpPr>
        <p:pic>
          <p:nvPicPr>
            <p:cNvPr id="9" name="图片 8"/>
            <p:cNvPicPr>
              <a:picLocks noChangeAspect="1"/>
            </p:cNvPicPr>
            <p:nvPr/>
          </p:nvPicPr>
          <p:blipFill>
            <a:blip r:embed="rId1"/>
            <a:stretch>
              <a:fillRect/>
            </a:stretch>
          </p:blipFill>
          <p:spPr>
            <a:xfrm>
              <a:off x="14261" y="2459"/>
              <a:ext cx="3660" cy="1560"/>
            </a:xfrm>
            <a:prstGeom prst="rect">
              <a:avLst/>
            </a:prstGeom>
          </p:spPr>
        </p:pic>
        <p:sp>
          <p:nvSpPr>
            <p:cNvPr id="10" name="文本框 9"/>
            <p:cNvSpPr txBox="1"/>
            <p:nvPr/>
          </p:nvSpPr>
          <p:spPr>
            <a:xfrm>
              <a:off x="14261" y="1616"/>
              <a:ext cx="2123" cy="628"/>
            </a:xfrm>
            <a:prstGeom prst="rect">
              <a:avLst/>
            </a:prstGeom>
            <a:noFill/>
          </p:spPr>
          <p:txBody>
            <a:bodyPr wrap="square" rtlCol="0">
              <a:spAutoFit/>
            </a:bodyPr>
            <a:p>
              <a:r>
                <a:rPr lang="zh-CN" altLang="en-US" sz="1350">
                  <a:latin typeface="方正大黑简体" panose="03000509000000000000" pitchFamily="2" charset="-122"/>
                  <a:ea typeface="方正大黑简体" panose="03000509000000000000" pitchFamily="2" charset="-122"/>
                </a:rPr>
                <a:t>常用工具</a:t>
              </a:r>
              <a:endParaRPr lang="zh-CN" altLang="en-US" sz="1350">
                <a:latin typeface="方正大黑简体" panose="03000509000000000000" pitchFamily="2" charset="-122"/>
                <a:ea typeface="方正大黑简体" panose="03000509000000000000" pitchFamily="2" charset="-122"/>
              </a:endParaRPr>
            </a:p>
          </p:txBody>
        </p:sp>
        <p:pic>
          <p:nvPicPr>
            <p:cNvPr id="11" name="图片 10"/>
            <p:cNvPicPr>
              <a:picLocks noChangeAspect="1"/>
            </p:cNvPicPr>
            <p:nvPr/>
          </p:nvPicPr>
          <p:blipFill>
            <a:blip r:embed="rId2"/>
            <a:stretch>
              <a:fillRect/>
            </a:stretch>
          </p:blipFill>
          <p:spPr>
            <a:xfrm>
              <a:off x="14261" y="4019"/>
              <a:ext cx="2908" cy="6550"/>
            </a:xfrm>
            <a:prstGeom prst="rect">
              <a:avLst/>
            </a:prstGeom>
          </p:spPr>
        </p:pic>
      </p:grpSp>
      <p:grpSp>
        <p:nvGrpSpPr>
          <p:cNvPr id="3" name="组合 2"/>
          <p:cNvGrpSpPr/>
          <p:nvPr/>
        </p:nvGrpSpPr>
        <p:grpSpPr>
          <a:xfrm>
            <a:off x="358775" y="1266190"/>
            <a:ext cx="4082415" cy="2977515"/>
            <a:chOff x="4311" y="1592"/>
            <a:chExt cx="6429" cy="4689"/>
          </a:xfrm>
        </p:grpSpPr>
        <p:pic>
          <p:nvPicPr>
            <p:cNvPr id="16" name="图片 15"/>
            <p:cNvPicPr>
              <a:picLocks noChangeAspect="1"/>
            </p:cNvPicPr>
            <p:nvPr/>
          </p:nvPicPr>
          <p:blipFill>
            <a:blip r:embed="rId3"/>
            <a:stretch>
              <a:fillRect/>
            </a:stretch>
          </p:blipFill>
          <p:spPr>
            <a:xfrm>
              <a:off x="4624" y="1964"/>
              <a:ext cx="6116" cy="4317"/>
            </a:xfrm>
            <a:prstGeom prst="rect">
              <a:avLst/>
            </a:prstGeom>
          </p:spPr>
        </p:pic>
        <p:pic>
          <p:nvPicPr>
            <p:cNvPr id="15" name="图片 14"/>
            <p:cNvPicPr>
              <a:picLocks noChangeAspect="1"/>
            </p:cNvPicPr>
            <p:nvPr/>
          </p:nvPicPr>
          <p:blipFill>
            <a:blip r:embed="rId4"/>
            <a:stretch>
              <a:fillRect/>
            </a:stretch>
          </p:blipFill>
          <p:spPr>
            <a:xfrm>
              <a:off x="4311" y="2098"/>
              <a:ext cx="3344" cy="1779"/>
            </a:xfrm>
            <a:prstGeom prst="rect">
              <a:avLst/>
            </a:prstGeom>
          </p:spPr>
        </p:pic>
        <p:sp>
          <p:nvSpPr>
            <p:cNvPr id="12" name="文本框 11"/>
            <p:cNvSpPr txBox="1"/>
            <p:nvPr/>
          </p:nvSpPr>
          <p:spPr>
            <a:xfrm>
              <a:off x="7655" y="1592"/>
              <a:ext cx="2642" cy="531"/>
            </a:xfrm>
            <a:prstGeom prst="rect">
              <a:avLst/>
            </a:prstGeom>
            <a:noFill/>
          </p:spPr>
          <p:txBody>
            <a:bodyPr wrap="square" rtlCol="0">
              <a:spAutoFit/>
            </a:bodyPr>
            <a:p>
              <a:r>
                <a:rPr lang="zh-CN" altLang="en-US" sz="1600">
                  <a:latin typeface="方正大黑简体" panose="03000509000000000000" pitchFamily="2" charset="-122"/>
                  <a:ea typeface="方正大黑简体" panose="03000509000000000000" pitchFamily="2" charset="-122"/>
                </a:rPr>
                <a:t>坐标系统</a:t>
              </a:r>
              <a:endParaRPr lang="zh-CN" altLang="en-US" sz="1600">
                <a:latin typeface="方正大黑简体" panose="03000509000000000000" pitchFamily="2" charset="-122"/>
                <a:ea typeface="方正大黑简体" panose="03000509000000000000" pitchFamily="2" charset="-122"/>
              </a:endParaRPr>
            </a:p>
          </p:txBody>
        </p:sp>
      </p:grpSp>
      <p:grpSp>
        <p:nvGrpSpPr>
          <p:cNvPr id="17" name="组合 16"/>
          <p:cNvGrpSpPr/>
          <p:nvPr/>
        </p:nvGrpSpPr>
        <p:grpSpPr>
          <a:xfrm>
            <a:off x="4712970" y="1253490"/>
            <a:ext cx="2519045" cy="3641090"/>
            <a:chOff x="7422" y="1974"/>
            <a:chExt cx="3967" cy="5734"/>
          </a:xfrm>
        </p:grpSpPr>
        <p:pic>
          <p:nvPicPr>
            <p:cNvPr id="5" name="图片 4"/>
            <p:cNvPicPr>
              <a:picLocks noChangeAspect="1"/>
            </p:cNvPicPr>
            <p:nvPr/>
          </p:nvPicPr>
          <p:blipFill>
            <a:blip r:embed="rId5"/>
            <a:stretch>
              <a:fillRect/>
            </a:stretch>
          </p:blipFill>
          <p:spPr>
            <a:xfrm>
              <a:off x="7422" y="3550"/>
              <a:ext cx="3967" cy="4158"/>
            </a:xfrm>
            <a:prstGeom prst="rect">
              <a:avLst/>
            </a:prstGeom>
          </p:spPr>
        </p:pic>
        <p:sp>
          <p:nvSpPr>
            <p:cNvPr id="6" name="文本框 5"/>
            <p:cNvSpPr txBox="1"/>
            <p:nvPr/>
          </p:nvSpPr>
          <p:spPr>
            <a:xfrm>
              <a:off x="7422" y="1974"/>
              <a:ext cx="1592" cy="471"/>
            </a:xfrm>
            <a:prstGeom prst="rect">
              <a:avLst/>
            </a:prstGeom>
            <a:noFill/>
          </p:spPr>
          <p:txBody>
            <a:bodyPr wrap="square" rtlCol="0">
              <a:spAutoFit/>
            </a:bodyPr>
            <a:p>
              <a:r>
                <a:rPr lang="zh-CN" altLang="en-US" sz="1350">
                  <a:latin typeface="方正大黑简体" panose="03000509000000000000" pitchFamily="2" charset="-122"/>
                  <a:ea typeface="方正大黑简体" panose="03000509000000000000" pitchFamily="2" charset="-122"/>
                </a:rPr>
                <a:t>数据导入</a:t>
              </a:r>
              <a:endParaRPr lang="zh-CN" altLang="en-US" sz="1350">
                <a:latin typeface="方正大黑简体" panose="03000509000000000000" pitchFamily="2" charset="-122"/>
                <a:ea typeface="方正大黑简体" panose="03000509000000000000" pitchFamily="2" charset="-122"/>
              </a:endParaRPr>
            </a:p>
          </p:txBody>
        </p:sp>
        <p:pic>
          <p:nvPicPr>
            <p:cNvPr id="14" name="图片 13"/>
            <p:cNvPicPr>
              <a:picLocks noChangeAspect="1"/>
            </p:cNvPicPr>
            <p:nvPr/>
          </p:nvPicPr>
          <p:blipFill>
            <a:blip r:embed="rId6"/>
            <a:stretch>
              <a:fillRect/>
            </a:stretch>
          </p:blipFill>
          <p:spPr>
            <a:xfrm>
              <a:off x="8764" y="2366"/>
              <a:ext cx="2553" cy="3873"/>
            </a:xfrm>
            <a:prstGeom prst="rect">
              <a:avLst/>
            </a:prstGeom>
          </p:spPr>
        </p:pic>
      </p:grpSp>
      <p:sp>
        <p:nvSpPr>
          <p:cNvPr id="18" name="文本框 17"/>
          <p:cNvSpPr txBox="1"/>
          <p:nvPr/>
        </p:nvSpPr>
        <p:spPr>
          <a:xfrm>
            <a:off x="490855" y="4243705"/>
            <a:ext cx="4031615" cy="275590"/>
          </a:xfrm>
          <a:prstGeom prst="rect">
            <a:avLst/>
          </a:prstGeom>
          <a:noFill/>
        </p:spPr>
        <p:txBody>
          <a:bodyPr wrap="square" rtlCol="0">
            <a:spAutoFit/>
          </a:bodyPr>
          <a:p>
            <a:r>
              <a:rPr lang="zh-CN" altLang="en-US" sz="1200">
                <a:latin typeface="方正大黑简体" panose="03000509000000000000" pitchFamily="2" charset="-122"/>
                <a:ea typeface="方正大黑简体" panose="03000509000000000000" pitchFamily="2" charset="-122"/>
              </a:rPr>
              <a:t>注：对于坐标系统一致的工区，不用选投影系统</a:t>
            </a:r>
            <a:endParaRPr lang="zh-CN" altLang="en-US" sz="1200">
              <a:latin typeface="方正大黑简体" panose="03000509000000000000" pitchFamily="2" charset="-122"/>
              <a:ea typeface="方正大黑简体" panose="03000509000000000000"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91412" y="1411114"/>
            <a:ext cx="1661160" cy="530225"/>
          </a:xfrm>
          <a:prstGeom prst="rect">
            <a:avLst/>
          </a:prstGeom>
          <a:noFill/>
        </p:spPr>
        <p:txBody>
          <a:bodyPr wrap="none" lIns="68580" tIns="34290" rIns="68580" bIns="34290">
            <a:spAutoFit/>
          </a:bodyPr>
          <a:lstStyle/>
          <a:p>
            <a:pPr algn="ctr"/>
            <a:r>
              <a:rPr lang="zh-CN" altLang="en-US" sz="3000" b="1"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导入数据</a:t>
            </a:r>
            <a:endParaRPr lang="en-US" altLang="zh-CN" sz="3000" b="1"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9466" y="141685"/>
            <a:ext cx="1869281" cy="2268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980010" y="2247900"/>
            <a:ext cx="917972" cy="161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51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4029" y="196454"/>
            <a:ext cx="1414463" cy="650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5" name="TextBox 4"/>
          <p:cNvSpPr txBox="1">
            <a:spLocks noChangeArrowheads="1"/>
          </p:cNvSpPr>
          <p:nvPr/>
        </p:nvSpPr>
        <p:spPr bwMode="auto">
          <a:xfrm>
            <a:off x="3545681" y="582216"/>
            <a:ext cx="1631156"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t>右键 </a:t>
            </a:r>
            <a:r>
              <a:rPr lang="en-US" altLang="zh-CN" sz="1350"/>
              <a:t>import,</a:t>
            </a:r>
            <a:r>
              <a:rPr lang="zh-CN" altLang="en-US" sz="1350"/>
              <a:t>文件类型选</a:t>
            </a:r>
            <a:r>
              <a:rPr lang="en-US" altLang="zh-CN" sz="1350"/>
              <a:t>well head</a:t>
            </a:r>
            <a:r>
              <a:rPr lang="zh-CN" altLang="en-US" sz="1350"/>
              <a:t>，打开整理好的井位</a:t>
            </a:r>
            <a:endParaRPr lang="zh-CN" altLang="en-US" sz="1350"/>
          </a:p>
        </p:txBody>
      </p:sp>
      <p:pic>
        <p:nvPicPr>
          <p:cNvPr id="512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2544" y="219075"/>
            <a:ext cx="2858691"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541" y="2536031"/>
            <a:ext cx="2657475"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978944" y="3274219"/>
            <a:ext cx="917972" cy="161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1" name="矩形 10"/>
          <p:cNvSpPr/>
          <p:nvPr/>
        </p:nvSpPr>
        <p:spPr>
          <a:xfrm>
            <a:off x="1749029" y="2787254"/>
            <a:ext cx="1458515" cy="1631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12" name="矩形 11"/>
          <p:cNvSpPr/>
          <p:nvPr/>
        </p:nvSpPr>
        <p:spPr>
          <a:xfrm>
            <a:off x="2519363" y="4948238"/>
            <a:ext cx="688181" cy="154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131" name="TextBox 5"/>
          <p:cNvSpPr txBox="1">
            <a:spLocks noChangeArrowheads="1"/>
          </p:cNvSpPr>
          <p:nvPr/>
        </p:nvSpPr>
        <p:spPr bwMode="auto">
          <a:xfrm>
            <a:off x="4031456" y="2733675"/>
            <a:ext cx="1296591"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a:t>选择</a:t>
            </a:r>
            <a:r>
              <a:rPr lang="en-US" altLang="zh-CN" sz="1050"/>
              <a:t>attribute</a:t>
            </a:r>
            <a:r>
              <a:rPr lang="zh-CN" altLang="en-US" sz="1050"/>
              <a:t>与导入文件的列一一对应</a:t>
            </a:r>
            <a:endParaRPr lang="zh-CN" altLang="en-US" sz="1050"/>
          </a:p>
        </p:txBody>
      </p:sp>
      <p:sp>
        <p:nvSpPr>
          <p:cNvPr id="5132" name="TextBox 13"/>
          <p:cNvSpPr txBox="1">
            <a:spLocks noChangeArrowheads="1"/>
          </p:cNvSpPr>
          <p:nvPr/>
        </p:nvSpPr>
        <p:spPr bwMode="auto">
          <a:xfrm>
            <a:off x="4145756" y="3276600"/>
            <a:ext cx="1296591"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a:t>第一行为表头行</a:t>
            </a:r>
            <a:endParaRPr lang="zh-CN" altLang="en-US" sz="1050"/>
          </a:p>
        </p:txBody>
      </p:sp>
      <p:sp>
        <p:nvSpPr>
          <p:cNvPr id="5133" name="TextBox 14"/>
          <p:cNvSpPr txBox="1">
            <a:spLocks noChangeArrowheads="1"/>
          </p:cNvSpPr>
          <p:nvPr/>
        </p:nvSpPr>
        <p:spPr bwMode="auto">
          <a:xfrm>
            <a:off x="3943350" y="4872038"/>
            <a:ext cx="520304" cy="252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a:t>点击</a:t>
            </a:r>
            <a:endParaRPr lang="zh-CN" altLang="en-US" sz="105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p:cNvSpPr txBox="1">
            <a:spLocks noChangeArrowheads="1"/>
          </p:cNvSpPr>
          <p:nvPr/>
        </p:nvSpPr>
        <p:spPr bwMode="auto">
          <a:xfrm>
            <a:off x="1331119" y="233363"/>
            <a:ext cx="2831306"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t>右键 </a:t>
            </a:r>
            <a:r>
              <a:rPr lang="en-US" altLang="zh-CN" sz="1350"/>
              <a:t>import,</a:t>
            </a:r>
            <a:r>
              <a:rPr lang="zh-CN" altLang="en-US" sz="1350"/>
              <a:t>导入井斜（文件全选）</a:t>
            </a:r>
            <a:endParaRPr lang="zh-CN" altLang="en-US" sz="1350"/>
          </a:p>
        </p:txBody>
      </p:sp>
      <p:pic>
        <p:nvPicPr>
          <p:cNvPr id="61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7769" y="533400"/>
            <a:ext cx="2964656"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497" y="233363"/>
            <a:ext cx="2907506"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868591" y="2031206"/>
            <a:ext cx="686990" cy="263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615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7129" y="2558654"/>
            <a:ext cx="1813322" cy="2551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141935" y="4847035"/>
            <a:ext cx="686990" cy="263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9" name="矩形 8"/>
          <p:cNvSpPr/>
          <p:nvPr/>
        </p:nvSpPr>
        <p:spPr>
          <a:xfrm>
            <a:off x="2655094" y="3003947"/>
            <a:ext cx="688181" cy="323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6153" name="TextBox 2"/>
          <p:cNvSpPr txBox="1">
            <a:spLocks noChangeArrowheads="1"/>
          </p:cNvSpPr>
          <p:nvPr/>
        </p:nvSpPr>
        <p:spPr bwMode="auto">
          <a:xfrm>
            <a:off x="3654028" y="2895600"/>
            <a:ext cx="9715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50"/>
              <a:t>1</a:t>
            </a:r>
            <a:r>
              <a:rPr lang="zh-CN" altLang="en-US" sz="1350"/>
              <a:t>井深</a:t>
            </a:r>
            <a:endParaRPr lang="en-US" altLang="zh-CN" sz="1350"/>
          </a:p>
          <a:p>
            <a:pPr eaLnBrk="1" hangingPunct="1"/>
            <a:r>
              <a:rPr lang="en-US" altLang="zh-CN" sz="1350"/>
              <a:t>2</a:t>
            </a:r>
            <a:r>
              <a:rPr lang="zh-CN" altLang="en-US" sz="1350"/>
              <a:t>井斜角</a:t>
            </a:r>
            <a:endParaRPr lang="en-US" altLang="zh-CN" sz="1350"/>
          </a:p>
          <a:p>
            <a:pPr eaLnBrk="1" hangingPunct="1"/>
            <a:r>
              <a:rPr lang="en-US" altLang="zh-CN" sz="1350"/>
              <a:t>3</a:t>
            </a:r>
            <a:r>
              <a:rPr lang="zh-CN" altLang="en-US" sz="1350"/>
              <a:t>方位角</a:t>
            </a:r>
            <a:endParaRPr lang="zh-CN" altLang="en-US" sz="135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
          <p:cNvSpPr txBox="1">
            <a:spLocks noChangeArrowheads="1"/>
          </p:cNvSpPr>
          <p:nvPr/>
        </p:nvSpPr>
        <p:spPr bwMode="auto">
          <a:xfrm>
            <a:off x="1331119" y="233363"/>
            <a:ext cx="2831306"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t>右键 </a:t>
            </a:r>
            <a:r>
              <a:rPr lang="en-US" altLang="zh-CN" sz="1350"/>
              <a:t>import,</a:t>
            </a:r>
            <a:r>
              <a:rPr lang="zh-CN" altLang="en-US" sz="1350"/>
              <a:t>导入测井（文件全选）</a:t>
            </a:r>
            <a:endParaRPr lang="zh-CN" altLang="en-US" sz="1350"/>
          </a:p>
        </p:txBody>
      </p:sp>
      <p:pic>
        <p:nvPicPr>
          <p:cNvPr id="717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31119" y="681038"/>
            <a:ext cx="2700338" cy="1421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497" y="233363"/>
            <a:ext cx="2333625" cy="2308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274469" y="2280047"/>
            <a:ext cx="686991" cy="261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717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6116" y="2116931"/>
            <a:ext cx="1296590" cy="1687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610916" y="3598069"/>
            <a:ext cx="686990" cy="263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5888" y="102394"/>
            <a:ext cx="2328863" cy="229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412206" y="1653779"/>
            <a:ext cx="686991" cy="186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531" y="98822"/>
            <a:ext cx="2864644"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263" y="1653779"/>
            <a:ext cx="2728913" cy="17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963" y="2538413"/>
            <a:ext cx="4764881"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379935" y="2534841"/>
            <a:ext cx="276225" cy="186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8200" name="TextBox 2"/>
          <p:cNvSpPr txBox="1">
            <a:spLocks noChangeArrowheads="1"/>
          </p:cNvSpPr>
          <p:nvPr/>
        </p:nvSpPr>
        <p:spPr bwMode="auto">
          <a:xfrm>
            <a:off x="1560910" y="3567113"/>
            <a:ext cx="2444353"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t>删除多余列后对应好列数据</a:t>
            </a:r>
            <a:endParaRPr lang="zh-CN" altLang="en-US" sz="1350"/>
          </a:p>
        </p:txBody>
      </p:sp>
      <p:pic>
        <p:nvPicPr>
          <p:cNvPr id="820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8844" y="2438400"/>
            <a:ext cx="2021681" cy="1807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7312819" y="2964656"/>
            <a:ext cx="688181" cy="928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4456" y="419874"/>
            <a:ext cx="1714499" cy="2439590"/>
          </a:xfrm>
          <a:prstGeom prst="rect">
            <a:avLst/>
          </a:prstGeom>
        </p:spPr>
      </p:pic>
      <p:sp>
        <p:nvSpPr>
          <p:cNvPr id="3" name="文本框 2"/>
          <p:cNvSpPr txBox="1"/>
          <p:nvPr/>
        </p:nvSpPr>
        <p:spPr>
          <a:xfrm>
            <a:off x="1364456" y="142875"/>
            <a:ext cx="1471613" cy="299085"/>
          </a:xfrm>
          <a:prstGeom prst="rect">
            <a:avLst/>
          </a:prstGeom>
          <a:noFill/>
        </p:spPr>
        <p:txBody>
          <a:bodyPr wrap="square" rtlCol="0">
            <a:spAutoFit/>
          </a:bodyPr>
          <a:lstStyle/>
          <a:p>
            <a:pPr algn="ctr"/>
            <a:r>
              <a:rPr lang="zh-CN" altLang="en-US" sz="1350" dirty="0" smtClean="0"/>
              <a:t>导入断点数据</a:t>
            </a:r>
            <a:endParaRPr lang="zh-CN" altLang="en-US" sz="135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024" y="419874"/>
            <a:ext cx="3078956" cy="90725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024" y="1873627"/>
            <a:ext cx="3101021" cy="98583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0884" y="307181"/>
            <a:ext cx="3550444" cy="3814763"/>
          </a:xfrm>
          <a:prstGeom prst="rect">
            <a:avLst/>
          </a:prstGeom>
        </p:spPr>
      </p:pic>
      <p:sp>
        <p:nvSpPr>
          <p:cNvPr id="4" name="文本框 3"/>
          <p:cNvSpPr txBox="1"/>
          <p:nvPr/>
        </p:nvSpPr>
        <p:spPr>
          <a:xfrm>
            <a:off x="5057776" y="307181"/>
            <a:ext cx="2571750" cy="506730"/>
          </a:xfrm>
          <a:prstGeom prst="rect">
            <a:avLst/>
          </a:prstGeom>
          <a:noFill/>
        </p:spPr>
        <p:txBody>
          <a:bodyPr wrap="square" rtlCol="0">
            <a:spAutoFit/>
          </a:bodyPr>
          <a:lstStyle/>
          <a:p>
            <a:r>
              <a:rPr lang="zh-CN" altLang="en-US" sz="1350" dirty="0" smtClean="0"/>
              <a:t>在记事本中可直接查看列数，保证同一类数据有效数字相同</a:t>
            </a:r>
            <a:endParaRPr lang="zh-CN" altLang="en-US" sz="135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925" y="1828800"/>
            <a:ext cx="2257425" cy="2293144"/>
          </a:xfrm>
          <a:prstGeom prst="rect">
            <a:avLst/>
          </a:prstGeom>
        </p:spPr>
      </p:pic>
      <p:sp>
        <p:nvSpPr>
          <p:cNvPr id="6" name="文本框 5"/>
          <p:cNvSpPr txBox="1"/>
          <p:nvPr/>
        </p:nvSpPr>
        <p:spPr>
          <a:xfrm>
            <a:off x="5332809" y="4400550"/>
            <a:ext cx="1921669" cy="299085"/>
          </a:xfrm>
          <a:prstGeom prst="rect">
            <a:avLst/>
          </a:prstGeom>
          <a:noFill/>
        </p:spPr>
        <p:txBody>
          <a:bodyPr wrap="square" rtlCol="0">
            <a:spAutoFit/>
          </a:bodyPr>
          <a:lstStyle/>
          <a:p>
            <a:pPr algn="ctr"/>
            <a:r>
              <a:rPr lang="zh-CN" altLang="en-US" sz="1350" dirty="0" smtClean="0"/>
              <a:t>点击</a:t>
            </a:r>
            <a:r>
              <a:rPr lang="en-US" altLang="zh-CN" sz="1350" dirty="0" smtClean="0"/>
              <a:t>OK</a:t>
            </a:r>
            <a:r>
              <a:rPr lang="zh-CN" altLang="en-US" sz="1350" dirty="0" smtClean="0"/>
              <a:t>，生成断层</a:t>
            </a:r>
            <a:endParaRPr lang="zh-CN" altLang="en-US" sz="1350" dirty="0"/>
          </a:p>
        </p:txBody>
      </p:sp>
      <p:sp>
        <p:nvSpPr>
          <p:cNvPr id="7" name="文本框 6"/>
          <p:cNvSpPr txBox="1"/>
          <p:nvPr/>
        </p:nvSpPr>
        <p:spPr>
          <a:xfrm>
            <a:off x="3366997" y="512252"/>
            <a:ext cx="1690778" cy="1198880"/>
          </a:xfrm>
          <a:prstGeom prst="rect">
            <a:avLst/>
          </a:prstGeom>
          <a:noFill/>
        </p:spPr>
        <p:txBody>
          <a:bodyPr wrap="square" rtlCol="0">
            <a:spAutoFit/>
          </a:bodyPr>
          <a:lstStyle/>
          <a:p>
            <a:r>
              <a:rPr lang="en-US" altLang="zh-CN" sz="1200" dirty="0" smtClean="0"/>
              <a:t>X</a:t>
            </a:r>
            <a:r>
              <a:rPr lang="zh-CN" altLang="en-US" sz="1200" dirty="0"/>
              <a:t>坐标字节结束</a:t>
            </a:r>
            <a:r>
              <a:rPr lang="zh-CN" altLang="en-US" sz="1200" dirty="0" smtClean="0"/>
              <a:t>位置</a:t>
            </a:r>
            <a:endParaRPr lang="en-US" altLang="zh-CN" sz="1200" dirty="0" smtClean="0"/>
          </a:p>
          <a:p>
            <a:r>
              <a:rPr lang="en-US" altLang="zh-CN" sz="1200" dirty="0" smtClean="0"/>
              <a:t>Y</a:t>
            </a:r>
            <a:r>
              <a:rPr lang="zh-CN" altLang="en-US" sz="1200" dirty="0"/>
              <a:t>坐标字节结束</a:t>
            </a:r>
            <a:r>
              <a:rPr lang="zh-CN" altLang="en-US" sz="1200" dirty="0" smtClean="0"/>
              <a:t>位置</a:t>
            </a:r>
            <a:endParaRPr lang="en-US" altLang="zh-CN" sz="1200" dirty="0" smtClean="0"/>
          </a:p>
          <a:p>
            <a:r>
              <a:rPr lang="en-US" altLang="zh-CN" sz="1200" dirty="0" smtClean="0"/>
              <a:t>Z</a:t>
            </a:r>
            <a:r>
              <a:rPr lang="zh-CN" altLang="en-US" sz="1200" dirty="0" smtClean="0"/>
              <a:t>坐标字节结束位置</a:t>
            </a:r>
            <a:endParaRPr lang="en-US" altLang="zh-CN" sz="1200" dirty="0" smtClean="0"/>
          </a:p>
          <a:p>
            <a:r>
              <a:rPr lang="zh-CN" altLang="en-US" sz="1200" dirty="0" smtClean="0"/>
              <a:t>断点数开始字节位置</a:t>
            </a:r>
            <a:endParaRPr lang="en-US" altLang="zh-CN" sz="1200" dirty="0" smtClean="0"/>
          </a:p>
          <a:p>
            <a:r>
              <a:rPr lang="zh-CN" altLang="en-US" sz="1200" dirty="0" smtClean="0"/>
              <a:t>断点数结束字节位置</a:t>
            </a:r>
            <a:endParaRPr lang="en-US" altLang="zh-CN" sz="1200" dirty="0" smtClean="0"/>
          </a:p>
          <a:p>
            <a:r>
              <a:rPr lang="zh-CN" altLang="en-US" sz="1200" dirty="0" smtClean="0"/>
              <a:t>断层名结束字节位置</a:t>
            </a:r>
            <a:endParaRPr lang="zh-CN" altLang="en-US" sz="1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00213" y="1075134"/>
            <a:ext cx="5686425" cy="3621881"/>
          </a:xfrm>
          <a:prstGeom prst="rect">
            <a:avLst/>
          </a:prstGeom>
        </p:spPr>
      </p:pic>
      <p:sp>
        <p:nvSpPr>
          <p:cNvPr id="3" name="文本框 2"/>
          <p:cNvSpPr txBox="1"/>
          <p:nvPr/>
        </p:nvSpPr>
        <p:spPr>
          <a:xfrm>
            <a:off x="3178969" y="678656"/>
            <a:ext cx="2621756" cy="299085"/>
          </a:xfrm>
          <a:prstGeom prst="rect">
            <a:avLst/>
          </a:prstGeom>
          <a:noFill/>
        </p:spPr>
        <p:txBody>
          <a:bodyPr wrap="square" rtlCol="0">
            <a:spAutoFit/>
          </a:bodyPr>
          <a:lstStyle/>
          <a:p>
            <a:pPr algn="ctr"/>
            <a:r>
              <a:rPr lang="zh-CN" altLang="en-US" sz="1350" dirty="0" smtClean="0"/>
              <a:t>生成断层</a:t>
            </a:r>
            <a:endParaRPr lang="zh-CN" altLang="en-US" sz="13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91412" y="1411114"/>
            <a:ext cx="1661160" cy="530225"/>
          </a:xfrm>
          <a:prstGeom prst="rect">
            <a:avLst/>
          </a:prstGeom>
          <a:noFill/>
        </p:spPr>
        <p:txBody>
          <a:bodyPr wrap="none" lIns="68580" tIns="34290" rIns="68580" bIns="34290">
            <a:spAutoFit/>
          </a:bodyPr>
          <a:lstStyle/>
          <a:p>
            <a:pPr algn="ctr"/>
            <a:r>
              <a:rPr lang="zh-CN" altLang="en-US" sz="3000" b="1"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建立模型</a:t>
            </a:r>
            <a:endParaRPr lang="en-US" altLang="zh-CN" sz="3000" b="1"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9484" y="882253"/>
            <a:ext cx="1464469" cy="3178969"/>
          </a:xfrm>
          <a:prstGeom prst="rect">
            <a:avLst/>
          </a:prstGeom>
        </p:spPr>
      </p:pic>
      <p:sp>
        <p:nvSpPr>
          <p:cNvPr id="5" name="文本框 4"/>
          <p:cNvSpPr txBox="1"/>
          <p:nvPr/>
        </p:nvSpPr>
        <p:spPr>
          <a:xfrm>
            <a:off x="1523404" y="314325"/>
            <a:ext cx="1596628" cy="506730"/>
          </a:xfrm>
          <a:prstGeom prst="rect">
            <a:avLst/>
          </a:prstGeom>
          <a:noFill/>
        </p:spPr>
        <p:txBody>
          <a:bodyPr wrap="square" rtlCol="0">
            <a:spAutoFit/>
          </a:bodyPr>
          <a:lstStyle/>
          <a:p>
            <a:r>
              <a:rPr lang="zh-CN" altLang="en-US" sz="1350" dirty="0" smtClean="0"/>
              <a:t>双击</a:t>
            </a:r>
            <a:r>
              <a:rPr lang="en-US" altLang="zh-CN" sz="1350" dirty="0" smtClean="0"/>
              <a:t>Define model</a:t>
            </a:r>
            <a:r>
              <a:rPr lang="zh-CN" altLang="en-US" sz="1350" dirty="0" smtClean="0"/>
              <a:t>建立新模型</a:t>
            </a:r>
            <a:endParaRPr lang="zh-CN" altLang="en-US" sz="135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032" y="882253"/>
            <a:ext cx="2371725" cy="1914525"/>
          </a:xfrm>
          <a:prstGeom prst="rect">
            <a:avLst/>
          </a:prstGeom>
        </p:spPr>
      </p:pic>
      <p:sp>
        <p:nvSpPr>
          <p:cNvPr id="7" name="文本框 6"/>
          <p:cNvSpPr txBox="1"/>
          <p:nvPr/>
        </p:nvSpPr>
        <p:spPr>
          <a:xfrm>
            <a:off x="3530797" y="2879957"/>
            <a:ext cx="1678781" cy="299085"/>
          </a:xfrm>
          <a:prstGeom prst="rect">
            <a:avLst/>
          </a:prstGeom>
          <a:noFill/>
        </p:spPr>
        <p:txBody>
          <a:bodyPr wrap="square" rtlCol="0">
            <a:spAutoFit/>
          </a:bodyPr>
          <a:lstStyle/>
          <a:p>
            <a:r>
              <a:rPr lang="zh-CN" altLang="en-US" sz="1350" dirty="0" smtClean="0"/>
              <a:t>点击</a:t>
            </a:r>
            <a:r>
              <a:rPr lang="en-US" altLang="zh-CN" sz="1350" dirty="0" smtClean="0"/>
              <a:t>Apply---Cancel</a:t>
            </a:r>
            <a:endParaRPr lang="zh-CN" altLang="en-US" sz="1350" dirty="0"/>
          </a:p>
        </p:txBody>
      </p:sp>
      <p:sp>
        <p:nvSpPr>
          <p:cNvPr id="9" name="文本框 8"/>
          <p:cNvSpPr txBox="1"/>
          <p:nvPr/>
        </p:nvSpPr>
        <p:spPr>
          <a:xfrm>
            <a:off x="1220711" y="0"/>
            <a:ext cx="1693940" cy="299085"/>
          </a:xfrm>
          <a:prstGeom prst="rect">
            <a:avLst/>
          </a:prstGeom>
          <a:noFill/>
        </p:spPr>
        <p:txBody>
          <a:bodyPr wrap="square" rtlCol="0">
            <a:spAutoFit/>
          </a:bodyPr>
          <a:lstStyle/>
          <a:p>
            <a:r>
              <a:rPr lang="zh-CN" altLang="en-US" sz="1350" b="1" dirty="0" smtClean="0"/>
              <a:t>断层模型</a:t>
            </a:r>
            <a:endParaRPr lang="zh-CN" altLang="en-US" sz="135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2" name="组合 11"/>
          <p:cNvGrpSpPr/>
          <p:nvPr/>
        </p:nvGrpSpPr>
        <p:grpSpPr>
          <a:xfrm>
            <a:off x="3342375" y="1244759"/>
            <a:ext cx="2458350" cy="702786"/>
            <a:chOff x="687" y="5055"/>
            <a:chExt cx="6528" cy="1865"/>
          </a:xfrm>
        </p:grpSpPr>
        <p:pic>
          <p:nvPicPr>
            <p:cNvPr id="4" name="图片 3"/>
            <p:cNvPicPr>
              <a:picLocks noChangeAspect="1"/>
            </p:cNvPicPr>
            <p:nvPr/>
          </p:nvPicPr>
          <p:blipFill>
            <a:blip r:embed="rId1"/>
            <a:srcRect l="-306" t="52817" r="306" b="29515"/>
            <a:stretch>
              <a:fillRect/>
            </a:stretch>
          </p:blipFill>
          <p:spPr>
            <a:xfrm>
              <a:off x="687" y="5783"/>
              <a:ext cx="6528" cy="1137"/>
            </a:xfrm>
            <a:prstGeom prst="rect">
              <a:avLst/>
            </a:prstGeom>
          </p:spPr>
        </p:pic>
        <p:sp>
          <p:nvSpPr>
            <p:cNvPr id="6" name="文本框 5"/>
            <p:cNvSpPr txBox="1"/>
            <p:nvPr/>
          </p:nvSpPr>
          <p:spPr>
            <a:xfrm>
              <a:off x="688" y="5055"/>
              <a:ext cx="5101" cy="794"/>
            </a:xfrm>
            <a:prstGeom prst="rect">
              <a:avLst/>
            </a:prstGeom>
            <a:noFill/>
          </p:spPr>
          <p:txBody>
            <a:bodyPr wrap="square" rtlCol="0">
              <a:spAutoFit/>
            </a:bodyPr>
            <a:p>
              <a:r>
                <a:rPr lang="zh-CN" altLang="en-US" sz="1350">
                  <a:latin typeface="方正大黑简体" panose="03000509000000000000" pitchFamily="2" charset="-122"/>
                  <a:ea typeface="方正大黑简体" panose="03000509000000000000" pitchFamily="2" charset="-122"/>
                </a:rPr>
                <a:t>井头导入</a:t>
              </a:r>
              <a:endParaRPr lang="zh-CN" altLang="en-US" sz="1350">
                <a:latin typeface="方正大黑简体" panose="03000509000000000000" pitchFamily="2" charset="-122"/>
                <a:ea typeface="方正大黑简体" panose="03000509000000000000" pitchFamily="2" charset="-122"/>
              </a:endParaRPr>
            </a:p>
          </p:txBody>
        </p:sp>
        <p:sp>
          <p:nvSpPr>
            <p:cNvPr id="8" name="矩形 7"/>
            <p:cNvSpPr/>
            <p:nvPr/>
          </p:nvSpPr>
          <p:spPr>
            <a:xfrm>
              <a:off x="2775" y="6318"/>
              <a:ext cx="3541" cy="502"/>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11" name="组合 10"/>
          <p:cNvGrpSpPr/>
          <p:nvPr/>
        </p:nvGrpSpPr>
        <p:grpSpPr>
          <a:xfrm>
            <a:off x="3279140" y="2028349"/>
            <a:ext cx="2585561" cy="954881"/>
            <a:chOff x="9013" y="3842"/>
            <a:chExt cx="5429" cy="2005"/>
          </a:xfrm>
        </p:grpSpPr>
        <p:pic>
          <p:nvPicPr>
            <p:cNvPr id="7" name="图片 6"/>
            <p:cNvPicPr>
              <a:picLocks noChangeAspect="1"/>
            </p:cNvPicPr>
            <p:nvPr/>
          </p:nvPicPr>
          <p:blipFill>
            <a:blip r:embed="rId2"/>
            <a:stretch>
              <a:fillRect/>
            </a:stretch>
          </p:blipFill>
          <p:spPr>
            <a:xfrm>
              <a:off x="9013" y="4557"/>
              <a:ext cx="5429" cy="1290"/>
            </a:xfrm>
            <a:prstGeom prst="rect">
              <a:avLst/>
            </a:prstGeom>
          </p:spPr>
        </p:pic>
        <p:sp>
          <p:nvSpPr>
            <p:cNvPr id="9" name="文本框 8"/>
            <p:cNvSpPr txBox="1"/>
            <p:nvPr/>
          </p:nvSpPr>
          <p:spPr>
            <a:xfrm>
              <a:off x="9284" y="3842"/>
              <a:ext cx="3729" cy="628"/>
            </a:xfrm>
            <a:prstGeom prst="rect">
              <a:avLst/>
            </a:prstGeom>
            <a:noFill/>
          </p:spPr>
          <p:txBody>
            <a:bodyPr wrap="square" rtlCol="0">
              <a:spAutoFit/>
            </a:bodyPr>
            <a:p>
              <a:r>
                <a:rPr lang="zh-CN" altLang="en-US" sz="1350">
                  <a:latin typeface="方正大黑简体" panose="03000509000000000000" pitchFamily="2" charset="-122"/>
                  <a:ea typeface="方正大黑简体" panose="03000509000000000000" pitchFamily="2" charset="-122"/>
                </a:rPr>
                <a:t>井曲线导入</a:t>
              </a:r>
              <a:endParaRPr lang="zh-CN" altLang="en-US" sz="1350">
                <a:latin typeface="方正大黑简体" panose="03000509000000000000" pitchFamily="2" charset="-122"/>
                <a:ea typeface="方正大黑简体" panose="03000509000000000000" pitchFamily="2" charset="-122"/>
              </a:endParaRPr>
            </a:p>
          </p:txBody>
        </p:sp>
        <p:sp>
          <p:nvSpPr>
            <p:cNvPr id="10" name="矩形 9"/>
            <p:cNvSpPr/>
            <p:nvPr/>
          </p:nvSpPr>
          <p:spPr>
            <a:xfrm>
              <a:off x="9471" y="4950"/>
              <a:ext cx="3541" cy="74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nvGrpSpPr>
          <p:cNvPr id="15" name="组合 14"/>
          <p:cNvGrpSpPr/>
          <p:nvPr/>
        </p:nvGrpSpPr>
        <p:grpSpPr>
          <a:xfrm>
            <a:off x="3278823" y="3111024"/>
            <a:ext cx="2328386" cy="895350"/>
            <a:chOff x="8918" y="5555"/>
            <a:chExt cx="4889" cy="1880"/>
          </a:xfrm>
        </p:grpSpPr>
        <p:pic>
          <p:nvPicPr>
            <p:cNvPr id="13" name="图片 12"/>
            <p:cNvPicPr>
              <a:picLocks noChangeAspect="1"/>
            </p:cNvPicPr>
            <p:nvPr/>
          </p:nvPicPr>
          <p:blipFill>
            <a:blip r:embed="rId3"/>
            <a:stretch>
              <a:fillRect/>
            </a:stretch>
          </p:blipFill>
          <p:spPr>
            <a:xfrm>
              <a:off x="8918" y="6250"/>
              <a:ext cx="4889" cy="1185"/>
            </a:xfrm>
            <a:prstGeom prst="rect">
              <a:avLst/>
            </a:prstGeom>
          </p:spPr>
        </p:pic>
        <p:sp>
          <p:nvSpPr>
            <p:cNvPr id="14" name="文本框 13"/>
            <p:cNvSpPr txBox="1"/>
            <p:nvPr/>
          </p:nvSpPr>
          <p:spPr>
            <a:xfrm>
              <a:off x="8918" y="5555"/>
              <a:ext cx="4003" cy="628"/>
            </a:xfrm>
            <a:prstGeom prst="rect">
              <a:avLst/>
            </a:prstGeom>
            <a:noFill/>
          </p:spPr>
          <p:txBody>
            <a:bodyPr wrap="square" rtlCol="0">
              <a:spAutoFit/>
            </a:bodyPr>
            <a:p>
              <a:r>
                <a:rPr lang="zh-CN" altLang="en-US" sz="1350">
                  <a:latin typeface="方正大黑简体" panose="03000509000000000000" pitchFamily="2" charset="-122"/>
                  <a:ea typeface="方正大黑简体" panose="03000509000000000000" pitchFamily="2" charset="-122"/>
                </a:rPr>
                <a:t>井轨迹导入</a:t>
              </a:r>
              <a:endParaRPr lang="zh-CN" altLang="en-US" sz="1350">
                <a:latin typeface="方正大黑简体" panose="03000509000000000000" pitchFamily="2" charset="-122"/>
                <a:ea typeface="方正大黑简体" panose="03000509000000000000" pitchFamily="2" charset="-122"/>
              </a:endParaRPr>
            </a:p>
          </p:txBody>
        </p:sp>
      </p:grpSp>
      <p:sp>
        <p:nvSpPr>
          <p:cNvPr id="2" name="文本框 1"/>
          <p:cNvSpPr txBox="1"/>
          <p:nvPr/>
        </p:nvSpPr>
        <p:spPr>
          <a:xfrm>
            <a:off x="344170" y="697230"/>
            <a:ext cx="2563495" cy="368300"/>
          </a:xfrm>
          <a:prstGeom prst="rect">
            <a:avLst/>
          </a:prstGeom>
          <a:noFill/>
        </p:spPr>
        <p:txBody>
          <a:bodyPr wrap="square" rtlCol="0">
            <a:spAutoFit/>
          </a:bodyPr>
          <a:p>
            <a:pPr algn="l"/>
            <a:r>
              <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（二）项目数据准备</a:t>
            </a:r>
            <a:endParaRPr lang="zh-CN" altLang="en-US"/>
          </a:p>
        </p:txBody>
      </p:sp>
      <p:pic>
        <p:nvPicPr>
          <p:cNvPr id="3" name="图片 2"/>
          <p:cNvPicPr>
            <a:picLocks noChangeAspect="1"/>
          </p:cNvPicPr>
          <p:nvPr/>
        </p:nvPicPr>
        <p:blipFill>
          <a:blip r:embed="rId4"/>
          <a:stretch>
            <a:fillRect/>
          </a:stretch>
        </p:blipFill>
        <p:spPr>
          <a:xfrm>
            <a:off x="508000" y="1518920"/>
            <a:ext cx="2399665" cy="568325"/>
          </a:xfrm>
          <a:prstGeom prst="rect">
            <a:avLst/>
          </a:prstGeom>
        </p:spPr>
      </p:pic>
      <p:sp>
        <p:nvSpPr>
          <p:cNvPr id="5" name="文本框 4"/>
          <p:cNvSpPr txBox="1"/>
          <p:nvPr/>
        </p:nvSpPr>
        <p:spPr>
          <a:xfrm>
            <a:off x="507683" y="1219518"/>
            <a:ext cx="1011079" cy="299085"/>
          </a:xfrm>
          <a:prstGeom prst="rect">
            <a:avLst/>
          </a:prstGeom>
          <a:noFill/>
        </p:spPr>
        <p:txBody>
          <a:bodyPr wrap="square" rtlCol="0">
            <a:spAutoFit/>
          </a:bodyPr>
          <a:p>
            <a:r>
              <a:rPr lang="zh-CN" altLang="en-US" sz="1350">
                <a:latin typeface="方正大黑简体" panose="03000509000000000000" pitchFamily="2" charset="-122"/>
                <a:ea typeface="方正大黑简体" panose="03000509000000000000" pitchFamily="2" charset="-122"/>
              </a:rPr>
              <a:t>地震数据</a:t>
            </a:r>
            <a:endParaRPr lang="zh-CN" altLang="en-US" sz="1350">
              <a:latin typeface="方正大黑简体" panose="03000509000000000000" pitchFamily="2" charset="-122"/>
              <a:ea typeface="方正大黑简体" panose="03000509000000000000" pitchFamily="2" charset="-122"/>
            </a:endParaRPr>
          </a:p>
        </p:txBody>
      </p:sp>
      <p:grpSp>
        <p:nvGrpSpPr>
          <p:cNvPr id="27" name="组合 26"/>
          <p:cNvGrpSpPr/>
          <p:nvPr/>
        </p:nvGrpSpPr>
        <p:grpSpPr>
          <a:xfrm>
            <a:off x="6313805" y="1244600"/>
            <a:ext cx="1845945" cy="3163570"/>
            <a:chOff x="9943" y="1960"/>
            <a:chExt cx="2907" cy="4982"/>
          </a:xfrm>
        </p:grpSpPr>
        <p:pic>
          <p:nvPicPr>
            <p:cNvPr id="26" name="图片 25"/>
            <p:cNvPicPr>
              <a:picLocks noChangeAspect="1"/>
            </p:cNvPicPr>
            <p:nvPr/>
          </p:nvPicPr>
          <p:blipFill>
            <a:blip r:embed="rId5"/>
            <a:stretch>
              <a:fillRect/>
            </a:stretch>
          </p:blipFill>
          <p:spPr>
            <a:xfrm>
              <a:off x="9990" y="2598"/>
              <a:ext cx="2860" cy="4344"/>
            </a:xfrm>
            <a:prstGeom prst="rect">
              <a:avLst/>
            </a:prstGeom>
          </p:spPr>
        </p:pic>
        <p:sp>
          <p:nvSpPr>
            <p:cNvPr id="23" name="文本框 22"/>
            <p:cNvSpPr txBox="1"/>
            <p:nvPr/>
          </p:nvSpPr>
          <p:spPr>
            <a:xfrm>
              <a:off x="9943" y="1960"/>
              <a:ext cx="2797" cy="471"/>
            </a:xfrm>
            <a:prstGeom prst="rect">
              <a:avLst/>
            </a:prstGeom>
            <a:noFill/>
          </p:spPr>
          <p:txBody>
            <a:bodyPr wrap="square" rtlCol="0">
              <a:spAutoFit/>
            </a:bodyPr>
            <a:p>
              <a:r>
                <a:rPr lang="zh-CN" altLang="en-US" sz="1350">
                  <a:latin typeface="方正大黑简体" panose="03000509000000000000" pitchFamily="2" charset="-122"/>
                  <a:ea typeface="方正大黑简体" panose="03000509000000000000" pitchFamily="2" charset="-122"/>
                </a:rPr>
                <a:t>井分层导入</a:t>
              </a:r>
              <a:endParaRPr lang="zh-CN" altLang="en-US" sz="1350">
                <a:latin typeface="方正大黑简体" panose="03000509000000000000" pitchFamily="2" charset="-122"/>
                <a:ea typeface="方正大黑简体" panose="03000509000000000000" pitchFamily="2" charset="-122"/>
              </a:endParaRPr>
            </a:p>
          </p:txBody>
        </p:sp>
        <p:sp>
          <p:nvSpPr>
            <p:cNvPr id="25" name="矩形 24"/>
            <p:cNvSpPr/>
            <p:nvPr/>
          </p:nvSpPr>
          <p:spPr>
            <a:xfrm>
              <a:off x="9990" y="3433"/>
              <a:ext cx="2430" cy="298"/>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53915" y="327005"/>
            <a:ext cx="1435894" cy="3128963"/>
          </a:xfrm>
          <a:prstGeom prst="rect">
            <a:avLst/>
          </a:prstGeom>
        </p:spPr>
      </p:pic>
      <p:sp>
        <p:nvSpPr>
          <p:cNvPr id="7" name="文本框 6"/>
          <p:cNvSpPr txBox="1"/>
          <p:nvPr/>
        </p:nvSpPr>
        <p:spPr>
          <a:xfrm>
            <a:off x="1310878" y="3693764"/>
            <a:ext cx="2821781" cy="714375"/>
          </a:xfrm>
          <a:prstGeom prst="rect">
            <a:avLst/>
          </a:prstGeom>
          <a:noFill/>
        </p:spPr>
        <p:txBody>
          <a:bodyPr wrap="square" rtlCol="0">
            <a:spAutoFit/>
          </a:bodyPr>
          <a:lstStyle/>
          <a:p>
            <a:r>
              <a:rPr lang="en-US" altLang="zh-CN" sz="1350" dirty="0" smtClean="0"/>
              <a:t>Input</a:t>
            </a:r>
            <a:r>
              <a:rPr lang="zh-CN" altLang="en-US" sz="1350" dirty="0" smtClean="0"/>
              <a:t>中双击要生成模型的断层（字体变粗为选中状态），</a:t>
            </a:r>
            <a:r>
              <a:rPr lang="en-US" altLang="zh-CN" sz="1350" dirty="0" smtClean="0"/>
              <a:t>Processes</a:t>
            </a:r>
            <a:r>
              <a:rPr lang="zh-CN" altLang="en-US" sz="1350" dirty="0" smtClean="0"/>
              <a:t>中单击选中</a:t>
            </a:r>
            <a:r>
              <a:rPr lang="en-US" altLang="zh-CN" sz="1350" dirty="0" smtClean="0"/>
              <a:t>Fault modeling</a:t>
            </a:r>
            <a:endParaRPr lang="zh-CN" altLang="en-US" sz="1350"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305" y="914442"/>
            <a:ext cx="2243138" cy="435769"/>
          </a:xfrm>
          <a:prstGeom prst="rect">
            <a:avLst/>
          </a:prstGeom>
        </p:spPr>
      </p:pic>
      <p:sp>
        <p:nvSpPr>
          <p:cNvPr id="9" name="文本框 8"/>
          <p:cNvSpPr txBox="1"/>
          <p:nvPr/>
        </p:nvSpPr>
        <p:spPr>
          <a:xfrm>
            <a:off x="4536280" y="1396958"/>
            <a:ext cx="2643188" cy="299085"/>
          </a:xfrm>
          <a:prstGeom prst="rect">
            <a:avLst/>
          </a:prstGeom>
          <a:noFill/>
        </p:spPr>
        <p:txBody>
          <a:bodyPr wrap="square" rtlCol="0">
            <a:spAutoFit/>
          </a:bodyPr>
          <a:lstStyle/>
          <a:p>
            <a:r>
              <a:rPr lang="zh-CN" altLang="en-US" sz="1350" dirty="0" smtClean="0"/>
              <a:t>右侧工具栏中单击生成断层模型</a:t>
            </a:r>
            <a:endParaRPr lang="zh-CN" altLang="en-US" sz="1350" dirty="0"/>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220" y="1765844"/>
            <a:ext cx="1939309" cy="1858982"/>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256" y="3718321"/>
            <a:ext cx="3393281" cy="1335881"/>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125" y="334149"/>
            <a:ext cx="1388393" cy="3128963"/>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6313" y="113184"/>
            <a:ext cx="344793" cy="630479"/>
          </a:xfrm>
          <a:prstGeom prst="rect">
            <a:avLst/>
          </a:prstGeom>
        </p:spPr>
      </p:pic>
      <p:sp>
        <p:nvSpPr>
          <p:cNvPr id="16" name="文本框 15"/>
          <p:cNvSpPr txBox="1"/>
          <p:nvPr/>
        </p:nvSpPr>
        <p:spPr>
          <a:xfrm>
            <a:off x="5207794" y="144346"/>
            <a:ext cx="2436018" cy="714375"/>
          </a:xfrm>
          <a:prstGeom prst="rect">
            <a:avLst/>
          </a:prstGeom>
          <a:noFill/>
        </p:spPr>
        <p:txBody>
          <a:bodyPr wrap="square" rtlCol="0">
            <a:spAutoFit/>
          </a:bodyPr>
          <a:lstStyle/>
          <a:p>
            <a:r>
              <a:rPr lang="zh-CN" altLang="en-US" sz="1350" dirty="0" smtClean="0"/>
              <a:t>右侧工具栏中选择控制一根线所需要的点数（两个，三个，五个）</a:t>
            </a:r>
            <a:endParaRPr lang="zh-CN" altLang="en-US" sz="1350" dirty="0"/>
          </a:p>
        </p:txBody>
      </p:sp>
      <p:sp>
        <p:nvSpPr>
          <p:cNvPr id="17" name="文本框 16"/>
          <p:cNvSpPr txBox="1"/>
          <p:nvPr/>
        </p:nvSpPr>
        <p:spPr>
          <a:xfrm>
            <a:off x="1220711" y="0"/>
            <a:ext cx="1693940" cy="299085"/>
          </a:xfrm>
          <a:prstGeom prst="rect">
            <a:avLst/>
          </a:prstGeom>
          <a:noFill/>
        </p:spPr>
        <p:txBody>
          <a:bodyPr wrap="square" rtlCol="0">
            <a:spAutoFit/>
          </a:bodyPr>
          <a:lstStyle/>
          <a:p>
            <a:r>
              <a:rPr lang="zh-CN" altLang="en-US" sz="1350" b="1" dirty="0" smtClean="0"/>
              <a:t>断层模型</a:t>
            </a:r>
            <a:endParaRPr lang="zh-CN" altLang="en-US" sz="135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450306" y="3943350"/>
            <a:ext cx="4250531" cy="506730"/>
          </a:xfrm>
          <a:prstGeom prst="rect">
            <a:avLst/>
          </a:prstGeom>
          <a:noFill/>
        </p:spPr>
        <p:txBody>
          <a:bodyPr wrap="square" rtlCol="0">
            <a:spAutoFit/>
          </a:bodyPr>
          <a:lstStyle/>
          <a:p>
            <a:r>
              <a:rPr lang="en-US" altLang="zh-CN" sz="1350" dirty="0" smtClean="0"/>
              <a:t>Input</a:t>
            </a:r>
            <a:r>
              <a:rPr lang="zh-CN" altLang="en-US" sz="1350" dirty="0" smtClean="0"/>
              <a:t>中取消断层数据的显示，生成如右侧的</a:t>
            </a:r>
            <a:r>
              <a:rPr lang="en-US" altLang="zh-CN" sz="1350" dirty="0" smtClean="0"/>
              <a:t>polygons</a:t>
            </a:r>
            <a:r>
              <a:rPr lang="zh-CN" altLang="en-US" sz="1350" dirty="0" smtClean="0"/>
              <a:t>，手动删除位置异常的</a:t>
            </a:r>
            <a:r>
              <a:rPr lang="en-US" altLang="zh-CN" sz="1350" dirty="0" smtClean="0"/>
              <a:t>pillar</a:t>
            </a:r>
            <a:endParaRPr lang="zh-CN" altLang="en-US" sz="135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0047" y="750499"/>
            <a:ext cx="2986088" cy="3075734"/>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844" y="680669"/>
            <a:ext cx="3007519" cy="3145565"/>
          </a:xfrm>
          <a:prstGeom prst="rect">
            <a:avLst/>
          </a:prstGeom>
        </p:spPr>
      </p:pic>
      <p:sp>
        <p:nvSpPr>
          <p:cNvPr id="5" name="文本框 4"/>
          <p:cNvSpPr txBox="1"/>
          <p:nvPr/>
        </p:nvSpPr>
        <p:spPr>
          <a:xfrm>
            <a:off x="1220711" y="0"/>
            <a:ext cx="1693940" cy="299085"/>
          </a:xfrm>
          <a:prstGeom prst="rect">
            <a:avLst/>
          </a:prstGeom>
          <a:noFill/>
        </p:spPr>
        <p:txBody>
          <a:bodyPr wrap="square" rtlCol="0">
            <a:spAutoFit/>
          </a:bodyPr>
          <a:lstStyle/>
          <a:p>
            <a:r>
              <a:rPr lang="zh-CN" altLang="en-US" sz="1350" b="1" dirty="0" smtClean="0"/>
              <a:t>断层模型</a:t>
            </a:r>
            <a:endParaRPr lang="zh-CN" altLang="en-US" sz="135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0177" y="573723"/>
            <a:ext cx="2235994" cy="750094"/>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177" y="1534557"/>
            <a:ext cx="2352236" cy="2550319"/>
          </a:xfrm>
          <a:prstGeom prst="rect">
            <a:avLst/>
          </a:prstGeom>
        </p:spPr>
      </p:pic>
      <p:sp>
        <p:nvSpPr>
          <p:cNvPr id="6" name="矩形 5"/>
          <p:cNvSpPr/>
          <p:nvPr/>
        </p:nvSpPr>
        <p:spPr>
          <a:xfrm>
            <a:off x="1612331" y="3291920"/>
            <a:ext cx="2153840" cy="514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4484118" y="763033"/>
            <a:ext cx="2764631" cy="506730"/>
          </a:xfrm>
          <a:prstGeom prst="rect">
            <a:avLst/>
          </a:prstGeom>
          <a:noFill/>
        </p:spPr>
        <p:txBody>
          <a:bodyPr wrap="square" rtlCol="0">
            <a:spAutoFit/>
          </a:bodyPr>
          <a:lstStyle/>
          <a:p>
            <a:r>
              <a:rPr lang="zh-CN" altLang="en-US" sz="1350" dirty="0" smtClean="0"/>
              <a:t>右键</a:t>
            </a:r>
            <a:r>
              <a:rPr lang="en-US" altLang="zh-CN" sz="1350" dirty="0" smtClean="0"/>
              <a:t>Settings</a:t>
            </a:r>
            <a:r>
              <a:rPr lang="zh-CN" altLang="en-US" sz="1350" dirty="0" smtClean="0"/>
              <a:t>，编辑断层面的透明程度方便操作</a:t>
            </a:r>
            <a:endParaRPr lang="zh-CN" altLang="en-US" sz="135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778" y="1384539"/>
            <a:ext cx="2468887" cy="2700337"/>
          </a:xfrm>
          <a:prstGeom prst="rect">
            <a:avLst/>
          </a:prstGeom>
        </p:spPr>
      </p:pic>
      <p:sp>
        <p:nvSpPr>
          <p:cNvPr id="9" name="文本框 8"/>
          <p:cNvSpPr txBox="1"/>
          <p:nvPr/>
        </p:nvSpPr>
        <p:spPr>
          <a:xfrm>
            <a:off x="4598778" y="4427777"/>
            <a:ext cx="2699978" cy="299085"/>
          </a:xfrm>
          <a:prstGeom prst="rect">
            <a:avLst/>
          </a:prstGeom>
          <a:noFill/>
        </p:spPr>
        <p:txBody>
          <a:bodyPr wrap="square" rtlCol="0">
            <a:spAutoFit/>
          </a:bodyPr>
          <a:lstStyle/>
          <a:p>
            <a:pPr algn="ctr"/>
            <a:r>
              <a:rPr lang="zh-CN" altLang="en-US" sz="1350" dirty="0" smtClean="0"/>
              <a:t>同理生成其他断层模型</a:t>
            </a:r>
            <a:endParaRPr lang="zh-CN" altLang="en-US" sz="1350" dirty="0"/>
          </a:p>
        </p:txBody>
      </p:sp>
      <p:sp>
        <p:nvSpPr>
          <p:cNvPr id="10" name="文本框 9"/>
          <p:cNvSpPr txBox="1"/>
          <p:nvPr/>
        </p:nvSpPr>
        <p:spPr>
          <a:xfrm>
            <a:off x="1220711" y="0"/>
            <a:ext cx="1693940" cy="299085"/>
          </a:xfrm>
          <a:prstGeom prst="rect">
            <a:avLst/>
          </a:prstGeom>
          <a:noFill/>
        </p:spPr>
        <p:txBody>
          <a:bodyPr wrap="square" rtlCol="0">
            <a:spAutoFit/>
          </a:bodyPr>
          <a:lstStyle/>
          <a:p>
            <a:r>
              <a:rPr lang="zh-CN" altLang="en-US" sz="1350" b="1" dirty="0" smtClean="0"/>
              <a:t>断层模型</a:t>
            </a:r>
            <a:endParaRPr lang="zh-CN" altLang="en-US" sz="1350"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28800" y="467112"/>
            <a:ext cx="3614374" cy="265747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9606" y="798482"/>
            <a:ext cx="1064419" cy="2014538"/>
          </a:xfrm>
          <a:prstGeom prst="rect">
            <a:avLst/>
          </a:prstGeom>
        </p:spPr>
      </p:pic>
      <p:sp>
        <p:nvSpPr>
          <p:cNvPr id="4" name="文本框 3"/>
          <p:cNvSpPr txBox="1"/>
          <p:nvPr/>
        </p:nvSpPr>
        <p:spPr>
          <a:xfrm>
            <a:off x="1828800" y="3314700"/>
            <a:ext cx="4907756" cy="1337945"/>
          </a:xfrm>
          <a:prstGeom prst="rect">
            <a:avLst/>
          </a:prstGeom>
          <a:noFill/>
        </p:spPr>
        <p:txBody>
          <a:bodyPr wrap="square" rtlCol="0">
            <a:spAutoFit/>
          </a:bodyPr>
          <a:lstStyle/>
          <a:p>
            <a:r>
              <a:rPr lang="zh-CN" altLang="en-US" sz="1350" dirty="0" smtClean="0"/>
              <a:t>如一个断层被另一个断层截断，使用右图中工具将两个断层邻近的</a:t>
            </a:r>
            <a:r>
              <a:rPr lang="en-US" altLang="zh-CN" sz="1350" dirty="0" smtClean="0"/>
              <a:t>pillar</a:t>
            </a:r>
            <a:r>
              <a:rPr lang="zh-CN" altLang="en-US" sz="1350" dirty="0" smtClean="0"/>
              <a:t>链接（单击被截断层贴近另一个层的</a:t>
            </a:r>
            <a:r>
              <a:rPr lang="en-US" altLang="zh-CN" sz="1350" dirty="0" smtClean="0"/>
              <a:t>point</a:t>
            </a:r>
            <a:r>
              <a:rPr lang="zh-CN" altLang="en-US" sz="1350" dirty="0" smtClean="0"/>
              <a:t>，然后</a:t>
            </a:r>
            <a:r>
              <a:rPr lang="en-US" altLang="zh-CN" sz="1350" dirty="0" smtClean="0"/>
              <a:t>shift</a:t>
            </a:r>
            <a:r>
              <a:rPr lang="zh-CN" altLang="en-US" sz="1350" dirty="0" smtClean="0"/>
              <a:t>单击另一个断层距离此</a:t>
            </a:r>
            <a:r>
              <a:rPr lang="en-US" altLang="zh-CN" sz="1350" dirty="0" smtClean="0"/>
              <a:t>point</a:t>
            </a:r>
            <a:r>
              <a:rPr lang="zh-CN" altLang="en-US" sz="1350" dirty="0" smtClean="0"/>
              <a:t>最近的</a:t>
            </a:r>
            <a:r>
              <a:rPr lang="en-US" altLang="zh-CN" sz="1350" dirty="0" smtClean="0"/>
              <a:t>pillar</a:t>
            </a:r>
            <a:r>
              <a:rPr lang="zh-CN" altLang="en-US" sz="1350" dirty="0" smtClean="0"/>
              <a:t>，点击右图中工具进行连接）</a:t>
            </a:r>
            <a:endParaRPr lang="en-US" altLang="zh-CN" sz="1350" dirty="0" smtClean="0"/>
          </a:p>
          <a:p>
            <a:r>
              <a:rPr lang="zh-CN" altLang="en-US" sz="1350" b="1" dirty="0">
                <a:solidFill>
                  <a:srgbClr val="FF0000"/>
                </a:solidFill>
              </a:rPr>
              <a:t>削截</a:t>
            </a:r>
            <a:r>
              <a:rPr lang="zh-CN" altLang="en-US" sz="1350" b="1" dirty="0" smtClean="0">
                <a:solidFill>
                  <a:srgbClr val="FF0000"/>
                </a:solidFill>
              </a:rPr>
              <a:t>断层</a:t>
            </a:r>
            <a:r>
              <a:rPr lang="zh-CN" altLang="en-US" sz="1350" dirty="0" smtClean="0">
                <a:solidFill>
                  <a:srgbClr val="FF0000"/>
                </a:solidFill>
              </a:rPr>
              <a:t>容易导致生成网格的扭曲和错乱，因此要</a:t>
            </a:r>
            <a:r>
              <a:rPr lang="zh-CN" altLang="en-US" sz="1350" b="1" dirty="0" smtClean="0">
                <a:solidFill>
                  <a:srgbClr val="FF0000"/>
                </a:solidFill>
              </a:rPr>
              <a:t>尽量避免</a:t>
            </a:r>
            <a:r>
              <a:rPr lang="zh-CN" altLang="en-US" sz="1350" dirty="0" smtClean="0">
                <a:solidFill>
                  <a:srgbClr val="FF0000"/>
                </a:solidFill>
              </a:rPr>
              <a:t>出现断层顶部交汇的情况</a:t>
            </a:r>
            <a:endParaRPr lang="zh-CN" altLang="en-US" sz="1350" dirty="0">
              <a:solidFill>
                <a:srgbClr val="FF0000"/>
              </a:solidFill>
            </a:endParaRPr>
          </a:p>
        </p:txBody>
      </p:sp>
      <p:sp>
        <p:nvSpPr>
          <p:cNvPr id="5" name="矩形 4"/>
          <p:cNvSpPr/>
          <p:nvPr/>
        </p:nvSpPr>
        <p:spPr>
          <a:xfrm>
            <a:off x="6111815" y="1805751"/>
            <a:ext cx="205685" cy="2000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1220711" y="0"/>
            <a:ext cx="1693940" cy="299085"/>
          </a:xfrm>
          <a:prstGeom prst="rect">
            <a:avLst/>
          </a:prstGeom>
          <a:noFill/>
        </p:spPr>
        <p:txBody>
          <a:bodyPr wrap="square" rtlCol="0">
            <a:spAutoFit/>
          </a:bodyPr>
          <a:lstStyle/>
          <a:p>
            <a:r>
              <a:rPr lang="zh-CN" altLang="en-US" sz="1350" b="1" dirty="0" smtClean="0"/>
              <a:t>断层模型</a:t>
            </a:r>
            <a:r>
              <a:rPr lang="en-US" altLang="zh-CN" sz="1350" b="1" dirty="0" smtClean="0"/>
              <a:t>-</a:t>
            </a:r>
            <a:r>
              <a:rPr lang="zh-CN" altLang="en-US" sz="1350" b="1" dirty="0" smtClean="0"/>
              <a:t>削截断层</a:t>
            </a:r>
            <a:endParaRPr lang="zh-CN" altLang="en-US" sz="1350"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48209" y="3314700"/>
            <a:ext cx="4907756" cy="714375"/>
          </a:xfrm>
          <a:prstGeom prst="rect">
            <a:avLst/>
          </a:prstGeom>
          <a:noFill/>
        </p:spPr>
        <p:txBody>
          <a:bodyPr wrap="square" rtlCol="0">
            <a:spAutoFit/>
          </a:bodyPr>
          <a:lstStyle/>
          <a:p>
            <a:r>
              <a:rPr lang="zh-CN" altLang="en-US" sz="1350" dirty="0" smtClean="0"/>
              <a:t>如一个断层和另一个断层汇聚连接，选择两个断层邻近的</a:t>
            </a:r>
            <a:r>
              <a:rPr lang="en-US" altLang="zh-CN" sz="1350" dirty="0" smtClean="0"/>
              <a:t>pillar</a:t>
            </a:r>
            <a:r>
              <a:rPr lang="zh-CN" altLang="en-US" sz="1350" dirty="0" smtClean="0"/>
              <a:t>（单击一个断层的</a:t>
            </a:r>
            <a:r>
              <a:rPr lang="en-US" altLang="zh-CN" sz="1350" dirty="0" smtClean="0"/>
              <a:t>pillar</a:t>
            </a:r>
            <a:r>
              <a:rPr lang="zh-CN" altLang="en-US" sz="1350" dirty="0" smtClean="0"/>
              <a:t>，然后</a:t>
            </a:r>
            <a:r>
              <a:rPr lang="en-US" altLang="zh-CN" sz="1350" dirty="0" smtClean="0"/>
              <a:t>shift</a:t>
            </a:r>
            <a:r>
              <a:rPr lang="zh-CN" altLang="en-US" sz="1350" dirty="0" smtClean="0"/>
              <a:t>单击另一个断层距离最近的</a:t>
            </a:r>
            <a:r>
              <a:rPr lang="en-US" altLang="zh-CN" sz="1350" dirty="0" smtClean="0"/>
              <a:t>pillar</a:t>
            </a:r>
            <a:r>
              <a:rPr lang="zh-CN" altLang="en-US" sz="1350" dirty="0" smtClean="0"/>
              <a:t>，点击</a:t>
            </a:r>
            <a:r>
              <a:rPr lang="en-US" altLang="zh-CN" sz="1350" dirty="0" smtClean="0"/>
              <a:t>connect</a:t>
            </a:r>
            <a:r>
              <a:rPr lang="zh-CN" altLang="en-US" sz="1350" dirty="0" smtClean="0"/>
              <a:t>进行连接，</a:t>
            </a:r>
            <a:r>
              <a:rPr lang="en-US" altLang="zh-CN" sz="1350" dirty="0" smtClean="0"/>
              <a:t>disconnect</a:t>
            </a:r>
            <a:r>
              <a:rPr lang="zh-CN" altLang="en-US" sz="1350" dirty="0" smtClean="0"/>
              <a:t>取消连接）</a:t>
            </a:r>
            <a:endParaRPr lang="zh-CN" altLang="en-US" sz="1350" dirty="0"/>
          </a:p>
        </p:txBody>
      </p:sp>
      <p:pic>
        <p:nvPicPr>
          <p:cNvPr id="6" name="图片 5"/>
          <p:cNvPicPr>
            <a:picLocks noChangeAspect="1"/>
          </p:cNvPicPr>
          <p:nvPr/>
        </p:nvPicPr>
        <p:blipFill>
          <a:blip r:embed="rId1"/>
          <a:stretch>
            <a:fillRect/>
          </a:stretch>
        </p:blipFill>
        <p:spPr>
          <a:xfrm>
            <a:off x="1411058" y="473422"/>
            <a:ext cx="3450162" cy="2527445"/>
          </a:xfrm>
          <a:prstGeom prst="rect">
            <a:avLst/>
          </a:prstGeom>
        </p:spPr>
      </p:pic>
      <p:pic>
        <p:nvPicPr>
          <p:cNvPr id="7" name="图片 6"/>
          <p:cNvPicPr>
            <a:picLocks noChangeAspect="1"/>
          </p:cNvPicPr>
          <p:nvPr/>
        </p:nvPicPr>
        <p:blipFill>
          <a:blip r:embed="rId2"/>
          <a:stretch>
            <a:fillRect/>
          </a:stretch>
        </p:blipFill>
        <p:spPr>
          <a:xfrm>
            <a:off x="5219453" y="1473230"/>
            <a:ext cx="1950244" cy="657225"/>
          </a:xfrm>
          <a:prstGeom prst="rect">
            <a:avLst/>
          </a:prstGeom>
        </p:spPr>
      </p:pic>
      <p:sp>
        <p:nvSpPr>
          <p:cNvPr id="8" name="文本框 7"/>
          <p:cNvSpPr txBox="1"/>
          <p:nvPr/>
        </p:nvSpPr>
        <p:spPr>
          <a:xfrm>
            <a:off x="1220711" y="0"/>
            <a:ext cx="1693940" cy="299085"/>
          </a:xfrm>
          <a:prstGeom prst="rect">
            <a:avLst/>
          </a:prstGeom>
          <a:noFill/>
        </p:spPr>
        <p:txBody>
          <a:bodyPr wrap="square" rtlCol="0">
            <a:spAutoFit/>
          </a:bodyPr>
          <a:lstStyle/>
          <a:p>
            <a:r>
              <a:rPr lang="zh-CN" altLang="en-US" sz="1350" b="1" dirty="0" smtClean="0"/>
              <a:t>断层模型</a:t>
            </a:r>
            <a:r>
              <a:rPr lang="en-US" altLang="zh-CN" sz="1350" b="1" dirty="0" smtClean="0"/>
              <a:t>-</a:t>
            </a:r>
            <a:r>
              <a:rPr lang="zh-CN" altLang="en-US" sz="1350" b="1" dirty="0" smtClean="0"/>
              <a:t>连接断层</a:t>
            </a:r>
            <a:endParaRPr lang="zh-CN" altLang="en-US" sz="1350"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5881" y="460772"/>
            <a:ext cx="1393031" cy="3221831"/>
          </a:xfrm>
          <a:prstGeom prst="rect">
            <a:avLst/>
          </a:prstGeom>
        </p:spPr>
      </p:pic>
      <p:sp>
        <p:nvSpPr>
          <p:cNvPr id="4" name="文本框 3"/>
          <p:cNvSpPr txBox="1"/>
          <p:nvPr/>
        </p:nvSpPr>
        <p:spPr>
          <a:xfrm>
            <a:off x="1232297" y="3971925"/>
            <a:ext cx="1600200" cy="506730"/>
          </a:xfrm>
          <a:prstGeom prst="rect">
            <a:avLst/>
          </a:prstGeom>
          <a:noFill/>
        </p:spPr>
        <p:txBody>
          <a:bodyPr wrap="square" rtlCol="0">
            <a:spAutoFit/>
          </a:bodyPr>
          <a:lstStyle/>
          <a:p>
            <a:r>
              <a:rPr lang="zh-CN" altLang="en-US" sz="1350" dirty="0" smtClean="0"/>
              <a:t>单击</a:t>
            </a:r>
            <a:r>
              <a:rPr lang="en-US" altLang="zh-CN" sz="1350" dirty="0" smtClean="0"/>
              <a:t>Pillar gridding</a:t>
            </a:r>
            <a:r>
              <a:rPr lang="zh-CN" altLang="en-US" sz="1350" dirty="0" smtClean="0"/>
              <a:t>，进入</a:t>
            </a:r>
            <a:r>
              <a:rPr lang="en-US" altLang="zh-CN" sz="1350" dirty="0" smtClean="0"/>
              <a:t>2D</a:t>
            </a:r>
            <a:r>
              <a:rPr lang="zh-CN" altLang="en-US" sz="1350" dirty="0" smtClean="0"/>
              <a:t>窗口</a:t>
            </a:r>
            <a:endParaRPr lang="zh-CN" altLang="en-US" sz="135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497" y="460772"/>
            <a:ext cx="1843088" cy="1943100"/>
          </a:xfrm>
          <a:prstGeom prst="rect">
            <a:avLst/>
          </a:prstGeom>
        </p:spPr>
      </p:pic>
      <p:sp>
        <p:nvSpPr>
          <p:cNvPr id="6" name="矩形 5"/>
          <p:cNvSpPr/>
          <p:nvPr/>
        </p:nvSpPr>
        <p:spPr>
          <a:xfrm>
            <a:off x="4386263" y="1650206"/>
            <a:ext cx="289322" cy="214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3050381" y="2636044"/>
            <a:ext cx="1335881" cy="506730"/>
          </a:xfrm>
          <a:prstGeom prst="rect">
            <a:avLst/>
          </a:prstGeom>
          <a:noFill/>
        </p:spPr>
        <p:txBody>
          <a:bodyPr wrap="square" rtlCol="0">
            <a:spAutoFit/>
          </a:bodyPr>
          <a:lstStyle/>
          <a:p>
            <a:r>
              <a:rPr lang="zh-CN" altLang="en-US" sz="1350" dirty="0" smtClean="0"/>
              <a:t>单击如图工具圈定范围</a:t>
            </a:r>
            <a:endParaRPr lang="zh-CN" altLang="en-US" sz="135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048" y="460772"/>
            <a:ext cx="2578592" cy="1943100"/>
          </a:xfrm>
          <a:prstGeom prst="rect">
            <a:avLst/>
          </a:prstGeom>
        </p:spPr>
      </p:pic>
      <p:sp>
        <p:nvSpPr>
          <p:cNvPr id="9" name="文本框 8"/>
          <p:cNvSpPr txBox="1"/>
          <p:nvPr/>
        </p:nvSpPr>
        <p:spPr>
          <a:xfrm>
            <a:off x="5250656" y="2728913"/>
            <a:ext cx="1628775" cy="299085"/>
          </a:xfrm>
          <a:prstGeom prst="rect">
            <a:avLst/>
          </a:prstGeom>
          <a:noFill/>
        </p:spPr>
        <p:txBody>
          <a:bodyPr wrap="square" rtlCol="0">
            <a:spAutoFit/>
          </a:bodyPr>
          <a:lstStyle/>
          <a:p>
            <a:r>
              <a:rPr lang="zh-CN" altLang="en-US" sz="1350" dirty="0" smtClean="0"/>
              <a:t>双击左键进行封闭</a:t>
            </a:r>
            <a:endParaRPr lang="zh-CN" altLang="en-US" sz="1350" dirty="0"/>
          </a:p>
        </p:txBody>
      </p:sp>
      <p:sp>
        <p:nvSpPr>
          <p:cNvPr id="10" name="文本框 9"/>
          <p:cNvSpPr txBox="1"/>
          <p:nvPr/>
        </p:nvSpPr>
        <p:spPr>
          <a:xfrm>
            <a:off x="1220711" y="0"/>
            <a:ext cx="1693940" cy="299085"/>
          </a:xfrm>
          <a:prstGeom prst="rect">
            <a:avLst/>
          </a:prstGeom>
          <a:noFill/>
        </p:spPr>
        <p:txBody>
          <a:bodyPr wrap="square" rtlCol="0">
            <a:spAutoFit/>
          </a:bodyPr>
          <a:lstStyle/>
          <a:p>
            <a:r>
              <a:rPr lang="zh-CN" altLang="en-US" sz="1350" b="1" dirty="0" smtClean="0"/>
              <a:t>层面模型</a:t>
            </a:r>
            <a:endParaRPr lang="zh-CN" altLang="en-US" sz="1350"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9453" y="716262"/>
            <a:ext cx="1421606" cy="3186113"/>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397" y="687687"/>
            <a:ext cx="2621756" cy="3243263"/>
          </a:xfrm>
          <a:prstGeom prst="rect">
            <a:avLst/>
          </a:prstGeom>
        </p:spPr>
      </p:pic>
      <p:sp>
        <p:nvSpPr>
          <p:cNvPr id="5" name="矩形 4"/>
          <p:cNvSpPr/>
          <p:nvPr/>
        </p:nvSpPr>
        <p:spPr>
          <a:xfrm>
            <a:off x="2907506" y="1487787"/>
            <a:ext cx="2450306" cy="542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1268015" y="4109543"/>
            <a:ext cx="1421606" cy="714375"/>
          </a:xfrm>
          <a:prstGeom prst="rect">
            <a:avLst/>
          </a:prstGeom>
          <a:noFill/>
        </p:spPr>
        <p:txBody>
          <a:bodyPr wrap="square" rtlCol="0">
            <a:spAutoFit/>
          </a:bodyPr>
          <a:lstStyle/>
          <a:p>
            <a:r>
              <a:rPr lang="zh-CN" altLang="en-US" sz="1350" dirty="0" smtClean="0"/>
              <a:t>双击</a:t>
            </a:r>
            <a:r>
              <a:rPr lang="en-US" altLang="zh-CN" sz="1350" dirty="0" smtClean="0"/>
              <a:t>Pillar gridding</a:t>
            </a:r>
            <a:r>
              <a:rPr lang="zh-CN" altLang="en-US" sz="1350" dirty="0" smtClean="0"/>
              <a:t>生成网格</a:t>
            </a:r>
            <a:endParaRPr lang="zh-CN" altLang="en-US" sz="1350" dirty="0"/>
          </a:p>
        </p:txBody>
      </p:sp>
      <p:cxnSp>
        <p:nvCxnSpPr>
          <p:cNvPr id="8" name="直接箭头连接符 7"/>
          <p:cNvCxnSpPr/>
          <p:nvPr/>
        </p:nvCxnSpPr>
        <p:spPr>
          <a:xfrm flipV="1">
            <a:off x="5350669" y="1694956"/>
            <a:ext cx="735806" cy="14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236494" y="1530650"/>
            <a:ext cx="1257300" cy="299085"/>
          </a:xfrm>
          <a:prstGeom prst="rect">
            <a:avLst/>
          </a:prstGeom>
          <a:noFill/>
        </p:spPr>
        <p:txBody>
          <a:bodyPr wrap="square" rtlCol="0">
            <a:spAutoFit/>
          </a:bodyPr>
          <a:lstStyle/>
          <a:p>
            <a:r>
              <a:rPr lang="zh-CN" altLang="en-US" sz="1350" dirty="0" smtClean="0"/>
              <a:t>编辑网格大小</a:t>
            </a:r>
            <a:endParaRPr lang="zh-CN" altLang="en-US" sz="1350"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492" y="2107686"/>
            <a:ext cx="2308634" cy="1650206"/>
          </a:xfrm>
          <a:prstGeom prst="rect">
            <a:avLst/>
          </a:prstGeom>
        </p:spPr>
      </p:pic>
      <p:sp>
        <p:nvSpPr>
          <p:cNvPr id="13" name="文本框 12"/>
          <p:cNvSpPr txBox="1"/>
          <p:nvPr/>
        </p:nvSpPr>
        <p:spPr>
          <a:xfrm>
            <a:off x="3493294" y="4109543"/>
            <a:ext cx="1685925" cy="506730"/>
          </a:xfrm>
          <a:prstGeom prst="rect">
            <a:avLst/>
          </a:prstGeom>
          <a:noFill/>
        </p:spPr>
        <p:txBody>
          <a:bodyPr wrap="square" rtlCol="0">
            <a:spAutoFit/>
          </a:bodyPr>
          <a:lstStyle/>
          <a:p>
            <a:r>
              <a:rPr lang="zh-CN" altLang="en-US" sz="1350" dirty="0" smtClean="0"/>
              <a:t>点击</a:t>
            </a:r>
            <a:r>
              <a:rPr lang="en-US" altLang="zh-CN" sz="1350" dirty="0" smtClean="0"/>
              <a:t>Apply</a:t>
            </a:r>
            <a:r>
              <a:rPr lang="zh-CN" altLang="en-US" sz="1350" dirty="0" smtClean="0"/>
              <a:t>生成右侧网格，点击</a:t>
            </a:r>
            <a:r>
              <a:rPr lang="en-US" altLang="zh-CN" sz="1350" dirty="0" smtClean="0"/>
              <a:t>OK</a:t>
            </a:r>
            <a:endParaRPr lang="zh-CN" altLang="en-US" sz="1350" dirty="0"/>
          </a:p>
        </p:txBody>
      </p:sp>
      <p:sp>
        <p:nvSpPr>
          <p:cNvPr id="10" name="文本框 9"/>
          <p:cNvSpPr txBox="1"/>
          <p:nvPr/>
        </p:nvSpPr>
        <p:spPr>
          <a:xfrm>
            <a:off x="1220711" y="0"/>
            <a:ext cx="1693940" cy="299085"/>
          </a:xfrm>
          <a:prstGeom prst="rect">
            <a:avLst/>
          </a:prstGeom>
          <a:noFill/>
        </p:spPr>
        <p:txBody>
          <a:bodyPr wrap="square" rtlCol="0">
            <a:spAutoFit/>
          </a:bodyPr>
          <a:lstStyle/>
          <a:p>
            <a:r>
              <a:rPr lang="zh-CN" altLang="en-US" sz="1350" b="1" dirty="0" smtClean="0"/>
              <a:t>层面模型</a:t>
            </a:r>
            <a:endParaRPr lang="zh-CN" altLang="en-US" sz="1350"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3930" y="596908"/>
            <a:ext cx="1443038" cy="3207544"/>
          </a:xfrm>
          <a:prstGeom prst="rect">
            <a:avLst/>
          </a:prstGeom>
        </p:spPr>
      </p:pic>
      <p:sp>
        <p:nvSpPr>
          <p:cNvPr id="3" name="文本框 2"/>
          <p:cNvSpPr txBox="1"/>
          <p:nvPr/>
        </p:nvSpPr>
        <p:spPr>
          <a:xfrm>
            <a:off x="1413923" y="3986617"/>
            <a:ext cx="1557338" cy="299085"/>
          </a:xfrm>
          <a:prstGeom prst="rect">
            <a:avLst/>
          </a:prstGeom>
          <a:noFill/>
        </p:spPr>
        <p:txBody>
          <a:bodyPr wrap="square" rtlCol="0">
            <a:spAutoFit/>
          </a:bodyPr>
          <a:lstStyle/>
          <a:p>
            <a:r>
              <a:rPr lang="zh-CN" altLang="en-US" sz="1350" dirty="0" smtClean="0"/>
              <a:t>双击</a:t>
            </a:r>
            <a:r>
              <a:rPr lang="en-US" altLang="zh-CN" sz="1350" dirty="0" smtClean="0"/>
              <a:t>Make horizons</a:t>
            </a:r>
            <a:endParaRPr lang="zh-CN" altLang="en-US" sz="135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731" y="596908"/>
            <a:ext cx="3714599" cy="3468290"/>
          </a:xfrm>
          <a:prstGeom prst="rect">
            <a:avLst/>
          </a:prstGeom>
        </p:spPr>
      </p:pic>
      <p:sp>
        <p:nvSpPr>
          <p:cNvPr id="5" name="矩形 4"/>
          <p:cNvSpPr/>
          <p:nvPr/>
        </p:nvSpPr>
        <p:spPr>
          <a:xfrm>
            <a:off x="3150394" y="528638"/>
            <a:ext cx="242888" cy="257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3964318" y="4263617"/>
            <a:ext cx="2257425" cy="506730"/>
          </a:xfrm>
          <a:prstGeom prst="rect">
            <a:avLst/>
          </a:prstGeom>
          <a:noFill/>
        </p:spPr>
        <p:txBody>
          <a:bodyPr wrap="square" rtlCol="0">
            <a:spAutoFit/>
          </a:bodyPr>
          <a:lstStyle/>
          <a:p>
            <a:r>
              <a:rPr lang="zh-CN" altLang="en-US" sz="1350" dirty="0" smtClean="0"/>
              <a:t>单击红框内工具，增加需要生成层面模型的分层数量</a:t>
            </a:r>
            <a:endParaRPr lang="zh-CN" altLang="en-US" sz="1350" dirty="0"/>
          </a:p>
        </p:txBody>
      </p:sp>
      <p:sp>
        <p:nvSpPr>
          <p:cNvPr id="7" name="文本框 6"/>
          <p:cNvSpPr txBox="1"/>
          <p:nvPr/>
        </p:nvSpPr>
        <p:spPr>
          <a:xfrm>
            <a:off x="1220711" y="0"/>
            <a:ext cx="1693940" cy="299085"/>
          </a:xfrm>
          <a:prstGeom prst="rect">
            <a:avLst/>
          </a:prstGeom>
          <a:noFill/>
        </p:spPr>
        <p:txBody>
          <a:bodyPr wrap="square" rtlCol="0">
            <a:spAutoFit/>
          </a:bodyPr>
          <a:lstStyle/>
          <a:p>
            <a:r>
              <a:rPr lang="zh-CN" altLang="en-US" sz="1350" b="1" dirty="0" smtClean="0"/>
              <a:t>层面模型（方法</a:t>
            </a:r>
            <a:r>
              <a:rPr lang="en-US" altLang="zh-CN" sz="1350" b="1" dirty="0" smtClean="0"/>
              <a:t>1</a:t>
            </a:r>
            <a:r>
              <a:rPr lang="zh-CN" altLang="en-US" sz="1350" b="1" dirty="0" smtClean="0"/>
              <a:t>）</a:t>
            </a:r>
            <a:endParaRPr lang="zh-CN" altLang="en-US" sz="1350"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614487" y="250031"/>
            <a:ext cx="5485529" cy="3829050"/>
            <a:chOff x="342899" y="885825"/>
            <a:chExt cx="7314039" cy="510540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899" y="885825"/>
              <a:ext cx="7314039" cy="5105400"/>
            </a:xfrm>
            <a:prstGeom prst="rect">
              <a:avLst/>
            </a:prstGeom>
          </p:spPr>
        </p:pic>
        <p:sp>
          <p:nvSpPr>
            <p:cNvPr id="3" name="矩形 2"/>
            <p:cNvSpPr/>
            <p:nvPr/>
          </p:nvSpPr>
          <p:spPr>
            <a:xfrm>
              <a:off x="800100" y="2819400"/>
              <a:ext cx="127635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191250" y="2505075"/>
              <a:ext cx="904875"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5286375" y="2505075"/>
              <a:ext cx="904875"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495800" y="1609724"/>
              <a:ext cx="238125" cy="2571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51289" y="2779811"/>
              <a:ext cx="248811" cy="306493"/>
            </a:xfrm>
            <a:prstGeom prst="rect">
              <a:avLst/>
            </a:prstGeom>
            <a:noFill/>
            <a:ln>
              <a:solidFill>
                <a:srgbClr val="FF0000"/>
              </a:solidFill>
            </a:ln>
          </p:spPr>
          <p:txBody>
            <a:bodyPr wrap="square" lIns="68580" tIns="34290" rIns="68580" bIns="34290">
              <a:spAutoFit/>
            </a:bodyPr>
            <a:lstStyle/>
            <a:p>
              <a:pPr algn="ctr"/>
              <a:r>
                <a:rPr lang="en-US" altLang="zh-CN" sz="1050" b="0" cap="none" spc="0" dirty="0" smtClean="0">
                  <a:ln w="0"/>
                  <a:solidFill>
                    <a:schemeClr val="tx1"/>
                  </a:solidFill>
                  <a:effectLst>
                    <a:outerShdw blurRad="38100" dist="19050" dir="2700000" algn="tl" rotWithShape="0">
                      <a:schemeClr val="dk1">
                        <a:alpha val="40000"/>
                      </a:schemeClr>
                    </a:outerShdw>
                  </a:effectLst>
                </a:rPr>
                <a:t>1</a:t>
              </a:r>
              <a:endParaRPr lang="zh-CN" altLang="en-US" sz="1050" b="0" cap="none" spc="0" dirty="0">
                <a:ln w="0"/>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4504164" y="1255811"/>
              <a:ext cx="248811" cy="306493"/>
            </a:xfrm>
            <a:prstGeom prst="rect">
              <a:avLst/>
            </a:prstGeom>
            <a:noFill/>
            <a:ln>
              <a:solidFill>
                <a:srgbClr val="FF0000"/>
              </a:solidFill>
            </a:ln>
          </p:spPr>
          <p:txBody>
            <a:bodyPr wrap="square" lIns="68580" tIns="34290" rIns="68580" bIns="34290">
              <a:spAutoFit/>
            </a:bodyPr>
            <a:lstStyle/>
            <a:p>
              <a:pPr algn="ctr"/>
              <a:r>
                <a:rPr lang="en-US" altLang="zh-CN" sz="1050" b="0" cap="none" spc="0" dirty="0" smtClean="0">
                  <a:ln w="0"/>
                  <a:solidFill>
                    <a:schemeClr val="tx1"/>
                  </a:solidFill>
                  <a:effectLst>
                    <a:outerShdw blurRad="38100" dist="19050" dir="2700000" algn="tl" rotWithShape="0">
                      <a:schemeClr val="dk1">
                        <a:alpha val="40000"/>
                      </a:schemeClr>
                    </a:outerShdw>
                  </a:effectLst>
                </a:rPr>
                <a:t>2</a:t>
              </a:r>
              <a:endParaRPr lang="zh-CN" altLang="en-US" sz="1050" b="0" cap="none" spc="0" dirty="0">
                <a:ln w="0"/>
                <a:solidFill>
                  <a:schemeClr val="tx1"/>
                </a:solidFill>
                <a:effectLst>
                  <a:outerShdw blurRad="38100" dist="19050" dir="2700000" algn="tl" rotWithShape="0">
                    <a:schemeClr val="dk1">
                      <a:alpha val="40000"/>
                    </a:schemeClr>
                  </a:outerShdw>
                </a:effectLst>
              </a:endParaRPr>
            </a:p>
          </p:txBody>
        </p:sp>
        <p:sp>
          <p:nvSpPr>
            <p:cNvPr id="11" name="矩形 10"/>
            <p:cNvSpPr/>
            <p:nvPr/>
          </p:nvSpPr>
          <p:spPr>
            <a:xfrm>
              <a:off x="5256639" y="2198786"/>
              <a:ext cx="248811" cy="306493"/>
            </a:xfrm>
            <a:prstGeom prst="rect">
              <a:avLst/>
            </a:prstGeom>
            <a:noFill/>
            <a:ln>
              <a:solidFill>
                <a:srgbClr val="FF0000"/>
              </a:solidFill>
            </a:ln>
          </p:spPr>
          <p:txBody>
            <a:bodyPr wrap="square" lIns="68580" tIns="34290" rIns="68580" bIns="34290">
              <a:spAutoFit/>
            </a:bodyPr>
            <a:lstStyle/>
            <a:p>
              <a:pPr algn="ctr"/>
              <a:r>
                <a:rPr lang="en-US" altLang="zh-CN" sz="1050" b="0" cap="none" spc="0" dirty="0" smtClean="0">
                  <a:ln w="0"/>
                  <a:solidFill>
                    <a:schemeClr val="tx1"/>
                  </a:solidFill>
                  <a:effectLst>
                    <a:outerShdw blurRad="38100" dist="19050" dir="2700000" algn="tl" rotWithShape="0">
                      <a:schemeClr val="dk1">
                        <a:alpha val="40000"/>
                      </a:schemeClr>
                    </a:outerShdw>
                  </a:effectLst>
                </a:rPr>
                <a:t>3</a:t>
              </a:r>
              <a:endParaRPr lang="zh-CN" altLang="en-US" sz="105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p:cNvSpPr/>
            <p:nvPr/>
          </p:nvSpPr>
          <p:spPr>
            <a:xfrm>
              <a:off x="6132939" y="2189261"/>
              <a:ext cx="248811" cy="306493"/>
            </a:xfrm>
            <a:prstGeom prst="rect">
              <a:avLst/>
            </a:prstGeom>
            <a:noFill/>
            <a:ln>
              <a:solidFill>
                <a:srgbClr val="FF0000"/>
              </a:solidFill>
            </a:ln>
          </p:spPr>
          <p:txBody>
            <a:bodyPr wrap="square" lIns="68580" tIns="34290" rIns="68580" bIns="34290">
              <a:spAutoFit/>
            </a:bodyPr>
            <a:lstStyle/>
            <a:p>
              <a:pPr algn="ctr"/>
              <a:r>
                <a:rPr lang="en-US" altLang="zh-CN" sz="1050" b="0" cap="none" spc="0" dirty="0" smtClean="0">
                  <a:ln w="0"/>
                  <a:solidFill>
                    <a:schemeClr val="tx1"/>
                  </a:solidFill>
                  <a:effectLst>
                    <a:outerShdw blurRad="38100" dist="19050" dir="2700000" algn="tl" rotWithShape="0">
                      <a:schemeClr val="dk1">
                        <a:alpha val="40000"/>
                      </a:schemeClr>
                    </a:outerShdw>
                  </a:effectLst>
                </a:rPr>
                <a:t>4</a:t>
              </a:r>
              <a:endParaRPr lang="zh-CN" altLang="en-US" sz="1050" b="0" cap="none" spc="0" dirty="0">
                <a:ln w="0"/>
                <a:solidFill>
                  <a:schemeClr val="tx1"/>
                </a:solidFill>
                <a:effectLst>
                  <a:outerShdw blurRad="38100" dist="19050" dir="2700000" algn="tl" rotWithShape="0">
                    <a:schemeClr val="dk1">
                      <a:alpha val="40000"/>
                    </a:schemeClr>
                  </a:outerShdw>
                </a:effectLst>
              </a:endParaRPr>
            </a:p>
          </p:txBody>
        </p:sp>
      </p:grpSp>
      <p:sp>
        <p:nvSpPr>
          <p:cNvPr id="14" name="文本框 13"/>
          <p:cNvSpPr txBox="1"/>
          <p:nvPr/>
        </p:nvSpPr>
        <p:spPr>
          <a:xfrm>
            <a:off x="1770780" y="4400550"/>
            <a:ext cx="1693940" cy="506730"/>
          </a:xfrm>
          <a:prstGeom prst="rect">
            <a:avLst/>
          </a:prstGeom>
          <a:noFill/>
        </p:spPr>
        <p:txBody>
          <a:bodyPr wrap="square" rtlCol="0">
            <a:spAutoFit/>
          </a:bodyPr>
          <a:lstStyle/>
          <a:p>
            <a:r>
              <a:rPr lang="zh-CN" altLang="en-US" sz="1350" dirty="0" smtClean="0"/>
              <a:t>按编号顺序导入层面</a:t>
            </a:r>
            <a:endParaRPr lang="zh-CN" altLang="en-US" sz="1350" dirty="0"/>
          </a:p>
        </p:txBody>
      </p:sp>
      <p:sp>
        <p:nvSpPr>
          <p:cNvPr id="15" name="矩形 14"/>
          <p:cNvSpPr/>
          <p:nvPr/>
        </p:nvSpPr>
        <p:spPr>
          <a:xfrm>
            <a:off x="4471988" y="1150144"/>
            <a:ext cx="450056" cy="11215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7" name="直接箭头连接符 16"/>
          <p:cNvCxnSpPr/>
          <p:nvPr/>
        </p:nvCxnSpPr>
        <p:spPr>
          <a:xfrm>
            <a:off x="4735436" y="2157413"/>
            <a:ext cx="658096" cy="2243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4729162" y="4400550"/>
            <a:ext cx="1593056" cy="299085"/>
          </a:xfrm>
          <a:prstGeom prst="rect">
            <a:avLst/>
          </a:prstGeom>
          <a:noFill/>
        </p:spPr>
        <p:txBody>
          <a:bodyPr wrap="square" rtlCol="0">
            <a:spAutoFit/>
          </a:bodyPr>
          <a:lstStyle/>
          <a:p>
            <a:r>
              <a:rPr lang="zh-CN" altLang="en-US" sz="1350" dirty="0" smtClean="0"/>
              <a:t>光滑窗口调节层面</a:t>
            </a:r>
            <a:endParaRPr lang="zh-CN" altLang="en-US" sz="1350" dirty="0"/>
          </a:p>
        </p:txBody>
      </p:sp>
      <p:sp>
        <p:nvSpPr>
          <p:cNvPr id="16" name="文本框 15"/>
          <p:cNvSpPr txBox="1"/>
          <p:nvPr/>
        </p:nvSpPr>
        <p:spPr>
          <a:xfrm>
            <a:off x="1220711" y="0"/>
            <a:ext cx="1693940" cy="299085"/>
          </a:xfrm>
          <a:prstGeom prst="rect">
            <a:avLst/>
          </a:prstGeom>
          <a:noFill/>
        </p:spPr>
        <p:txBody>
          <a:bodyPr wrap="square" rtlCol="0">
            <a:spAutoFit/>
          </a:bodyPr>
          <a:lstStyle/>
          <a:p>
            <a:r>
              <a:rPr lang="zh-CN" altLang="en-US" sz="1350" b="1" dirty="0" smtClean="0"/>
              <a:t>层面模型（方法</a:t>
            </a:r>
            <a:r>
              <a:rPr lang="en-US" altLang="zh-CN" sz="1350" b="1" dirty="0" smtClean="0"/>
              <a:t>1</a:t>
            </a:r>
            <a:r>
              <a:rPr lang="zh-CN" altLang="en-US" sz="1350" b="1" dirty="0" smtClean="0"/>
              <a:t>）</a:t>
            </a:r>
            <a:endParaRPr lang="zh-CN" altLang="en-US" sz="1350" b="1"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85900" y="482203"/>
            <a:ext cx="1385888" cy="3236119"/>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950" y="482203"/>
            <a:ext cx="2961872" cy="3236119"/>
          </a:xfrm>
          <a:prstGeom prst="rect">
            <a:avLst/>
          </a:prstGeom>
        </p:spPr>
      </p:pic>
      <p:sp>
        <p:nvSpPr>
          <p:cNvPr id="4" name="文本框 3"/>
          <p:cNvSpPr txBox="1"/>
          <p:nvPr/>
        </p:nvSpPr>
        <p:spPr>
          <a:xfrm>
            <a:off x="1485900" y="3893344"/>
            <a:ext cx="4504922" cy="299085"/>
          </a:xfrm>
          <a:prstGeom prst="rect">
            <a:avLst/>
          </a:prstGeom>
          <a:noFill/>
        </p:spPr>
        <p:txBody>
          <a:bodyPr wrap="square" rtlCol="0">
            <a:spAutoFit/>
          </a:bodyPr>
          <a:lstStyle/>
          <a:p>
            <a:r>
              <a:rPr lang="zh-CN" altLang="en-US" sz="1350" dirty="0" smtClean="0"/>
              <a:t>双击</a:t>
            </a:r>
            <a:r>
              <a:rPr lang="en-US" altLang="zh-CN" sz="1350" dirty="0" smtClean="0"/>
              <a:t>Make zones </a:t>
            </a:r>
            <a:r>
              <a:rPr lang="zh-CN" altLang="en-US" sz="1350" dirty="0" smtClean="0"/>
              <a:t>，然后点击右侧窗口中</a:t>
            </a:r>
            <a:r>
              <a:rPr lang="en-US" altLang="zh-CN" sz="1350" dirty="0" smtClean="0"/>
              <a:t>Apply--OK</a:t>
            </a:r>
            <a:endParaRPr lang="zh-CN" altLang="en-US" sz="1350" dirty="0"/>
          </a:p>
        </p:txBody>
      </p:sp>
      <p:sp>
        <p:nvSpPr>
          <p:cNvPr id="5" name="文本框 4"/>
          <p:cNvSpPr txBox="1"/>
          <p:nvPr/>
        </p:nvSpPr>
        <p:spPr>
          <a:xfrm>
            <a:off x="1220711" y="0"/>
            <a:ext cx="1693940" cy="299085"/>
          </a:xfrm>
          <a:prstGeom prst="rect">
            <a:avLst/>
          </a:prstGeom>
          <a:noFill/>
        </p:spPr>
        <p:txBody>
          <a:bodyPr wrap="square" rtlCol="0">
            <a:spAutoFit/>
          </a:bodyPr>
          <a:lstStyle/>
          <a:p>
            <a:r>
              <a:rPr lang="zh-CN" altLang="en-US" sz="1350" b="1" dirty="0" smtClean="0"/>
              <a:t>层面模型（方法</a:t>
            </a:r>
            <a:r>
              <a:rPr lang="en-US" altLang="zh-CN" sz="1350" b="1" dirty="0" smtClean="0"/>
              <a:t>1</a:t>
            </a:r>
            <a:r>
              <a:rPr lang="zh-CN" altLang="en-US" sz="1350" b="1" dirty="0" smtClean="0"/>
              <a:t>）</a:t>
            </a:r>
            <a:endParaRPr lang="zh-CN" altLang="en-US" sz="135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文本框 15"/>
          <p:cNvSpPr txBox="1"/>
          <p:nvPr/>
        </p:nvSpPr>
        <p:spPr>
          <a:xfrm>
            <a:off x="386080" y="908050"/>
            <a:ext cx="2086610" cy="299085"/>
          </a:xfrm>
          <a:prstGeom prst="rect">
            <a:avLst/>
          </a:prstGeom>
          <a:noFill/>
        </p:spPr>
        <p:txBody>
          <a:bodyPr wrap="square" rtlCol="0">
            <a:spAutoFit/>
          </a:bodyPr>
          <a:p>
            <a:r>
              <a:rPr lang="zh-CN" altLang="en-US" sz="1350">
                <a:latin typeface="方正大黑简体" panose="03000509000000000000" pitchFamily="2" charset="-122"/>
                <a:ea typeface="方正大黑简体" panose="03000509000000000000" pitchFamily="2" charset="-122"/>
                <a:sym typeface="+mn-ea"/>
              </a:rPr>
              <a:t>层位导入</a:t>
            </a:r>
            <a:endParaRPr lang="zh-CN" altLang="en-US" sz="1350">
              <a:latin typeface="方正大黑简体" panose="03000509000000000000" pitchFamily="2" charset="-122"/>
              <a:ea typeface="方正大黑简体" panose="03000509000000000000" pitchFamily="2" charset="-122"/>
            </a:endParaRPr>
          </a:p>
        </p:txBody>
      </p:sp>
      <p:sp>
        <p:nvSpPr>
          <p:cNvPr id="21" name="文本框 20"/>
          <p:cNvSpPr txBox="1"/>
          <p:nvPr/>
        </p:nvSpPr>
        <p:spPr>
          <a:xfrm>
            <a:off x="6116320" y="908050"/>
            <a:ext cx="2086610" cy="299085"/>
          </a:xfrm>
          <a:prstGeom prst="rect">
            <a:avLst/>
          </a:prstGeom>
          <a:noFill/>
        </p:spPr>
        <p:txBody>
          <a:bodyPr wrap="square" rtlCol="0">
            <a:spAutoFit/>
          </a:bodyPr>
          <a:p>
            <a:r>
              <a:rPr lang="zh-CN" altLang="en-US" sz="1350">
                <a:latin typeface="方正大黑简体" panose="03000509000000000000" pitchFamily="2" charset="-122"/>
                <a:ea typeface="方正大黑简体" panose="03000509000000000000" pitchFamily="2" charset="-122"/>
              </a:rPr>
              <a:t>断层导入</a:t>
            </a:r>
            <a:r>
              <a:rPr lang="en-US" altLang="zh-CN" sz="1350">
                <a:latin typeface="方正大黑简体" panose="03000509000000000000" pitchFamily="2" charset="-122"/>
                <a:ea typeface="方正大黑简体" panose="03000509000000000000" pitchFamily="2" charset="-122"/>
              </a:rPr>
              <a:t> - </a:t>
            </a:r>
            <a:r>
              <a:rPr lang="zh-CN" altLang="en-US" sz="1350">
                <a:solidFill>
                  <a:srgbClr val="FF0000"/>
                </a:solidFill>
                <a:latin typeface="方正大黑简体" panose="03000509000000000000" pitchFamily="2" charset="-122"/>
                <a:ea typeface="方正大黑简体" panose="03000509000000000000" pitchFamily="2" charset="-122"/>
              </a:rPr>
              <a:t>数据右对齐</a:t>
            </a:r>
            <a:endParaRPr lang="zh-CN" altLang="en-US" sz="1350">
              <a:solidFill>
                <a:srgbClr val="FF0000"/>
              </a:solidFill>
              <a:latin typeface="方正大黑简体" panose="03000509000000000000" pitchFamily="2" charset="-122"/>
              <a:ea typeface="方正大黑简体" panose="03000509000000000000" pitchFamily="2" charset="-122"/>
            </a:endParaRPr>
          </a:p>
        </p:txBody>
      </p:sp>
      <p:pic>
        <p:nvPicPr>
          <p:cNvPr id="6" name="图片 5"/>
          <p:cNvPicPr>
            <a:picLocks noChangeAspect="1"/>
          </p:cNvPicPr>
          <p:nvPr/>
        </p:nvPicPr>
        <p:blipFill>
          <a:blip r:embed="rId1"/>
          <a:srcRect r="34127"/>
          <a:stretch>
            <a:fillRect/>
          </a:stretch>
        </p:blipFill>
        <p:spPr>
          <a:xfrm>
            <a:off x="468630" y="1395095"/>
            <a:ext cx="3016250" cy="1798955"/>
          </a:xfrm>
          <a:prstGeom prst="rect">
            <a:avLst/>
          </a:prstGeom>
        </p:spPr>
      </p:pic>
      <p:pic>
        <p:nvPicPr>
          <p:cNvPr id="7" name="图片 6"/>
          <p:cNvPicPr>
            <a:picLocks noChangeAspect="1"/>
          </p:cNvPicPr>
          <p:nvPr/>
        </p:nvPicPr>
        <p:blipFill>
          <a:blip r:embed="rId2"/>
          <a:stretch>
            <a:fillRect/>
          </a:stretch>
        </p:blipFill>
        <p:spPr>
          <a:xfrm>
            <a:off x="4688205" y="1395095"/>
            <a:ext cx="4329430" cy="1798320"/>
          </a:xfrm>
          <a:prstGeom prst="rect">
            <a:avLst/>
          </a:prstGeom>
        </p:spPr>
      </p:pic>
      <p:pic>
        <p:nvPicPr>
          <p:cNvPr id="8" name="图片 7"/>
          <p:cNvPicPr>
            <a:picLocks noChangeAspect="1"/>
          </p:cNvPicPr>
          <p:nvPr/>
        </p:nvPicPr>
        <p:blipFill>
          <a:blip r:embed="rId3"/>
          <a:stretch>
            <a:fillRect/>
          </a:stretch>
        </p:blipFill>
        <p:spPr>
          <a:xfrm>
            <a:off x="468630" y="3263900"/>
            <a:ext cx="2872740" cy="670560"/>
          </a:xfrm>
          <a:prstGeom prst="rect">
            <a:avLst/>
          </a:prstGeom>
          <a:ln>
            <a:solidFill>
              <a:schemeClr val="tx1"/>
            </a:solidFill>
          </a:ln>
        </p:spPr>
      </p:pic>
      <p:pic>
        <p:nvPicPr>
          <p:cNvPr id="9" name="图片 8"/>
          <p:cNvPicPr>
            <a:picLocks noChangeAspect="1"/>
          </p:cNvPicPr>
          <p:nvPr/>
        </p:nvPicPr>
        <p:blipFill>
          <a:blip r:embed="rId4"/>
          <a:srcRect t="51253"/>
          <a:stretch>
            <a:fillRect/>
          </a:stretch>
        </p:blipFill>
        <p:spPr>
          <a:xfrm>
            <a:off x="5252720" y="3343275"/>
            <a:ext cx="3560445" cy="1543685"/>
          </a:xfrm>
          <a:prstGeom prst="rect">
            <a:avLst/>
          </a:prstGeom>
        </p:spPr>
      </p:pic>
      <p:sp>
        <p:nvSpPr>
          <p:cNvPr id="2" name="矩形 1"/>
          <p:cNvSpPr/>
          <p:nvPr/>
        </p:nvSpPr>
        <p:spPr>
          <a:xfrm>
            <a:off x="5252601" y="1207294"/>
            <a:ext cx="2952115" cy="368300"/>
          </a:xfrm>
          <a:prstGeom prst="rect">
            <a:avLst/>
          </a:prstGeom>
        </p:spPr>
        <p:txBody>
          <a:bodyPr wrap="none">
            <a:spAutoFit/>
          </a:bodyPr>
          <a:p>
            <a:pPr algn="l"/>
            <a:r>
              <a:rPr lang="zh-CN" altLang="en-US" dirty="0"/>
              <a:t>=IF(D2&lt;&gt;D3,3,IF(D2&lt;&gt;D1,1,2))</a:t>
            </a:r>
            <a:endParaRPr lang="zh-CN" altLang="en-US" dirty="0"/>
          </a:p>
        </p:txBody>
      </p:sp>
      <p:pic>
        <p:nvPicPr>
          <p:cNvPr id="3" name="图片 2"/>
          <p:cNvPicPr>
            <a:picLocks noChangeAspect="1"/>
          </p:cNvPicPr>
          <p:nvPr/>
        </p:nvPicPr>
        <p:blipFill>
          <a:blip r:embed="rId5"/>
          <a:stretch>
            <a:fillRect/>
          </a:stretch>
        </p:blipFill>
        <p:spPr>
          <a:xfrm>
            <a:off x="4750435" y="1575435"/>
            <a:ext cx="3048635" cy="10102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12051" y="726548"/>
            <a:ext cx="1543050" cy="1528763"/>
          </a:xfrm>
          <a:prstGeom prst="rect">
            <a:avLst/>
          </a:prstGeom>
        </p:spPr>
      </p:pic>
      <p:sp>
        <p:nvSpPr>
          <p:cNvPr id="4" name="文本框 3"/>
          <p:cNvSpPr txBox="1"/>
          <p:nvPr/>
        </p:nvSpPr>
        <p:spPr>
          <a:xfrm>
            <a:off x="6382054" y="1818355"/>
            <a:ext cx="1002821" cy="299085"/>
          </a:xfrm>
          <a:prstGeom prst="rect">
            <a:avLst/>
          </a:prstGeom>
          <a:noFill/>
        </p:spPr>
        <p:txBody>
          <a:bodyPr wrap="square" rtlCol="0">
            <a:spAutoFit/>
          </a:bodyPr>
          <a:lstStyle/>
          <a:p>
            <a:r>
              <a:rPr lang="zh-CN" altLang="en-US" sz="1350" dirty="0" smtClean="0"/>
              <a:t>生成散点</a:t>
            </a:r>
            <a:endParaRPr lang="zh-CN" altLang="en-US" sz="1350" dirty="0"/>
          </a:p>
        </p:txBody>
      </p:sp>
      <p:sp>
        <p:nvSpPr>
          <p:cNvPr id="5" name="文本框 4"/>
          <p:cNvSpPr txBox="1"/>
          <p:nvPr/>
        </p:nvSpPr>
        <p:spPr>
          <a:xfrm>
            <a:off x="1220711" y="0"/>
            <a:ext cx="1693940" cy="299085"/>
          </a:xfrm>
          <a:prstGeom prst="rect">
            <a:avLst/>
          </a:prstGeom>
          <a:noFill/>
        </p:spPr>
        <p:txBody>
          <a:bodyPr wrap="square" rtlCol="0">
            <a:spAutoFit/>
          </a:bodyPr>
          <a:lstStyle/>
          <a:p>
            <a:r>
              <a:rPr lang="zh-CN" altLang="en-US" sz="1350" b="1" dirty="0" smtClean="0"/>
              <a:t>层面模型（方法</a:t>
            </a:r>
            <a:r>
              <a:rPr lang="en-US" altLang="zh-CN" sz="1350" b="1" dirty="0" smtClean="0"/>
              <a:t>2</a:t>
            </a:r>
            <a:r>
              <a:rPr lang="zh-CN" altLang="en-US" sz="1350" b="1" dirty="0" smtClean="0"/>
              <a:t>）</a:t>
            </a:r>
            <a:endParaRPr lang="zh-CN" altLang="en-US" sz="1350" b="1" dirty="0"/>
          </a:p>
        </p:txBody>
      </p:sp>
      <p:pic>
        <p:nvPicPr>
          <p:cNvPr id="7" name="图片 6"/>
          <p:cNvPicPr>
            <a:picLocks noChangeAspect="1"/>
          </p:cNvPicPr>
          <p:nvPr/>
        </p:nvPicPr>
        <p:blipFill>
          <a:blip r:embed="rId2"/>
          <a:stretch>
            <a:fillRect/>
          </a:stretch>
        </p:blipFill>
        <p:spPr>
          <a:xfrm>
            <a:off x="4592152" y="528839"/>
            <a:ext cx="1710009" cy="1884401"/>
          </a:xfrm>
          <a:prstGeom prst="rect">
            <a:avLst/>
          </a:prstGeom>
        </p:spPr>
      </p:pic>
      <p:sp>
        <p:nvSpPr>
          <p:cNvPr id="8" name="文本框 7"/>
          <p:cNvSpPr txBox="1"/>
          <p:nvPr/>
        </p:nvSpPr>
        <p:spPr>
          <a:xfrm>
            <a:off x="2470531" y="2012936"/>
            <a:ext cx="1540318" cy="506730"/>
          </a:xfrm>
          <a:prstGeom prst="rect">
            <a:avLst/>
          </a:prstGeom>
          <a:noFill/>
        </p:spPr>
        <p:txBody>
          <a:bodyPr wrap="square" rtlCol="0">
            <a:spAutoFit/>
          </a:bodyPr>
          <a:lstStyle/>
          <a:p>
            <a:r>
              <a:rPr lang="zh-CN" altLang="en-US" sz="1350" dirty="0" smtClean="0"/>
              <a:t>左键激活层</a:t>
            </a:r>
            <a:r>
              <a:rPr lang="zh-CN" altLang="en-US" sz="1350" dirty="0"/>
              <a:t>底</a:t>
            </a:r>
            <a:r>
              <a:rPr lang="zh-CN" altLang="en-US" sz="1350" dirty="0" smtClean="0"/>
              <a:t>面</a:t>
            </a:r>
            <a:endParaRPr lang="en-US" altLang="zh-CN" sz="1350" dirty="0" smtClean="0"/>
          </a:p>
          <a:p>
            <a:r>
              <a:rPr lang="zh-CN" altLang="en-US" sz="1350"/>
              <a:t>右键</a:t>
            </a:r>
            <a:r>
              <a:rPr lang="zh-CN" altLang="en-US" sz="1350" smtClean="0"/>
              <a:t>层顶面</a:t>
            </a:r>
            <a:endParaRPr lang="zh-CN" altLang="en-US" sz="1350" dirty="0"/>
          </a:p>
        </p:txBody>
      </p:sp>
      <p:pic>
        <p:nvPicPr>
          <p:cNvPr id="9" name="图片 8"/>
          <p:cNvPicPr>
            <a:picLocks noChangeAspect="1"/>
          </p:cNvPicPr>
          <p:nvPr/>
        </p:nvPicPr>
        <p:blipFill>
          <a:blip r:embed="rId3"/>
          <a:stretch>
            <a:fillRect/>
          </a:stretch>
        </p:blipFill>
        <p:spPr>
          <a:xfrm>
            <a:off x="4336055" y="2859128"/>
            <a:ext cx="1607546" cy="1798587"/>
          </a:xfrm>
          <a:prstGeom prst="rect">
            <a:avLst/>
          </a:prstGeom>
        </p:spPr>
      </p:pic>
      <p:pic>
        <p:nvPicPr>
          <p:cNvPr id="10" name="图片 9"/>
          <p:cNvPicPr>
            <a:picLocks noChangeAspect="1"/>
          </p:cNvPicPr>
          <p:nvPr/>
        </p:nvPicPr>
        <p:blipFill>
          <a:blip r:embed="rId4"/>
          <a:stretch>
            <a:fillRect/>
          </a:stretch>
        </p:blipFill>
        <p:spPr>
          <a:xfrm>
            <a:off x="1349832" y="2774684"/>
            <a:ext cx="2564606" cy="1393031"/>
          </a:xfrm>
          <a:prstGeom prst="rect">
            <a:avLst/>
          </a:prstGeom>
        </p:spPr>
      </p:pic>
      <p:sp>
        <p:nvSpPr>
          <p:cNvPr id="11" name="文本框 10"/>
          <p:cNvSpPr txBox="1"/>
          <p:nvPr/>
        </p:nvSpPr>
        <p:spPr>
          <a:xfrm>
            <a:off x="4336055" y="4657715"/>
            <a:ext cx="1598043" cy="299085"/>
          </a:xfrm>
          <a:prstGeom prst="rect">
            <a:avLst/>
          </a:prstGeom>
          <a:noFill/>
        </p:spPr>
        <p:txBody>
          <a:bodyPr wrap="square" rtlCol="0">
            <a:spAutoFit/>
          </a:bodyPr>
          <a:lstStyle/>
          <a:p>
            <a:r>
              <a:rPr lang="zh-CN" altLang="en-US" sz="1350" dirty="0" smtClean="0"/>
              <a:t>以此类推依次生成</a:t>
            </a:r>
            <a:endParaRPr lang="zh-CN" altLang="en-US" sz="1350" dirty="0"/>
          </a:p>
        </p:txBody>
      </p:sp>
      <p:pic>
        <p:nvPicPr>
          <p:cNvPr id="12" name="图片 11"/>
          <p:cNvPicPr>
            <a:picLocks noChangeAspect="1"/>
          </p:cNvPicPr>
          <p:nvPr/>
        </p:nvPicPr>
        <p:blipFill>
          <a:blip r:embed="rId5"/>
          <a:stretch>
            <a:fillRect/>
          </a:stretch>
        </p:blipFill>
        <p:spPr>
          <a:xfrm>
            <a:off x="6302161" y="2859128"/>
            <a:ext cx="1248470" cy="1953883"/>
          </a:xfrm>
          <a:prstGeom prst="rect">
            <a:avLst/>
          </a:prstGeom>
        </p:spPr>
      </p:pic>
      <p:sp>
        <p:nvSpPr>
          <p:cNvPr id="13" name="右箭头 12"/>
          <p:cNvSpPr/>
          <p:nvPr/>
        </p:nvSpPr>
        <p:spPr>
          <a:xfrm>
            <a:off x="3960806" y="1515964"/>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右箭头 13"/>
          <p:cNvSpPr/>
          <p:nvPr/>
        </p:nvSpPr>
        <p:spPr>
          <a:xfrm rot="8947297">
            <a:off x="4017466" y="2472142"/>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右箭头 14"/>
          <p:cNvSpPr/>
          <p:nvPr/>
        </p:nvSpPr>
        <p:spPr>
          <a:xfrm>
            <a:off x="3987613" y="3428461"/>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右箭头 15"/>
          <p:cNvSpPr/>
          <p:nvPr/>
        </p:nvSpPr>
        <p:spPr>
          <a:xfrm>
            <a:off x="5925989" y="3460643"/>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0711" y="0"/>
            <a:ext cx="1693940" cy="299085"/>
          </a:xfrm>
          <a:prstGeom prst="rect">
            <a:avLst/>
          </a:prstGeom>
          <a:noFill/>
        </p:spPr>
        <p:txBody>
          <a:bodyPr wrap="square" rtlCol="0">
            <a:spAutoFit/>
          </a:bodyPr>
          <a:lstStyle/>
          <a:p>
            <a:r>
              <a:rPr lang="zh-CN" altLang="en-US" sz="1350" b="1" dirty="0" smtClean="0"/>
              <a:t>层面模型（方法</a:t>
            </a:r>
            <a:r>
              <a:rPr lang="en-US" altLang="zh-CN" sz="1350" b="1" dirty="0" smtClean="0"/>
              <a:t>2</a:t>
            </a:r>
            <a:r>
              <a:rPr lang="zh-CN" altLang="en-US" sz="1350" b="1" dirty="0" smtClean="0"/>
              <a:t>）</a:t>
            </a:r>
            <a:endParaRPr lang="zh-CN" altLang="en-US" sz="1350" b="1" dirty="0"/>
          </a:p>
        </p:txBody>
      </p:sp>
      <p:pic>
        <p:nvPicPr>
          <p:cNvPr id="2" name="图片 1"/>
          <p:cNvPicPr>
            <a:picLocks noChangeAspect="1"/>
          </p:cNvPicPr>
          <p:nvPr/>
        </p:nvPicPr>
        <p:blipFill>
          <a:blip r:embed="rId1"/>
          <a:stretch>
            <a:fillRect/>
          </a:stretch>
        </p:blipFill>
        <p:spPr>
          <a:xfrm>
            <a:off x="1350920" y="506263"/>
            <a:ext cx="1714500" cy="1543050"/>
          </a:xfrm>
          <a:prstGeom prst="rect">
            <a:avLst/>
          </a:prstGeom>
        </p:spPr>
      </p:pic>
      <p:pic>
        <p:nvPicPr>
          <p:cNvPr id="3" name="图片 2"/>
          <p:cNvPicPr>
            <a:picLocks noChangeAspect="1"/>
          </p:cNvPicPr>
          <p:nvPr/>
        </p:nvPicPr>
        <p:blipFill>
          <a:blip r:embed="rId2"/>
          <a:stretch>
            <a:fillRect/>
          </a:stretch>
        </p:blipFill>
        <p:spPr>
          <a:xfrm>
            <a:off x="3835579" y="506263"/>
            <a:ext cx="2775122" cy="4255990"/>
          </a:xfrm>
          <a:prstGeom prst="rect">
            <a:avLst/>
          </a:prstGeom>
        </p:spPr>
      </p:pic>
      <p:sp>
        <p:nvSpPr>
          <p:cNvPr id="8" name="文本框 7"/>
          <p:cNvSpPr txBox="1"/>
          <p:nvPr/>
        </p:nvSpPr>
        <p:spPr>
          <a:xfrm>
            <a:off x="6588115" y="770733"/>
            <a:ext cx="1540318" cy="506730"/>
          </a:xfrm>
          <a:prstGeom prst="rect">
            <a:avLst/>
          </a:prstGeom>
          <a:noFill/>
        </p:spPr>
        <p:txBody>
          <a:bodyPr wrap="square" rtlCol="0">
            <a:spAutoFit/>
          </a:bodyPr>
          <a:lstStyle/>
          <a:p>
            <a:r>
              <a:rPr lang="zh-CN" altLang="en-US" sz="1350" dirty="0" smtClean="0"/>
              <a:t>生成面</a:t>
            </a:r>
            <a:endParaRPr lang="en-US" altLang="zh-CN" sz="1350" dirty="0" smtClean="0"/>
          </a:p>
          <a:p>
            <a:r>
              <a:rPr lang="zh-CN" altLang="en-US" sz="1350" dirty="0"/>
              <a:t>厚度</a:t>
            </a:r>
            <a:endParaRPr lang="en-US" altLang="zh-CN" sz="1350" dirty="0" smtClean="0"/>
          </a:p>
        </p:txBody>
      </p:sp>
      <p:sp>
        <p:nvSpPr>
          <p:cNvPr id="13" name="文本框 12"/>
          <p:cNvSpPr txBox="1"/>
          <p:nvPr/>
        </p:nvSpPr>
        <p:spPr>
          <a:xfrm>
            <a:off x="6588115" y="1383370"/>
            <a:ext cx="1540318" cy="299085"/>
          </a:xfrm>
          <a:prstGeom prst="rect">
            <a:avLst/>
          </a:prstGeom>
          <a:noFill/>
        </p:spPr>
        <p:txBody>
          <a:bodyPr wrap="square" rtlCol="0">
            <a:spAutoFit/>
          </a:bodyPr>
          <a:lstStyle/>
          <a:p>
            <a:r>
              <a:rPr lang="zh-CN" altLang="en-US" sz="1350" dirty="0"/>
              <a:t>边界线</a:t>
            </a:r>
            <a:endParaRPr lang="en-US" altLang="zh-CN" sz="1350" dirty="0" smtClean="0"/>
          </a:p>
        </p:txBody>
      </p:sp>
      <p:sp>
        <p:nvSpPr>
          <p:cNvPr id="14" name="文本框 13"/>
          <p:cNvSpPr txBox="1"/>
          <p:nvPr/>
        </p:nvSpPr>
        <p:spPr>
          <a:xfrm>
            <a:off x="6610701" y="2795812"/>
            <a:ext cx="1540318" cy="299085"/>
          </a:xfrm>
          <a:prstGeom prst="rect">
            <a:avLst/>
          </a:prstGeom>
          <a:noFill/>
        </p:spPr>
        <p:txBody>
          <a:bodyPr wrap="square" rtlCol="0">
            <a:spAutoFit/>
          </a:bodyPr>
          <a:lstStyle/>
          <a:p>
            <a:r>
              <a:rPr lang="zh-CN" altLang="en-US" sz="1350" dirty="0" smtClean="0"/>
              <a:t>容限</a:t>
            </a:r>
            <a:r>
              <a:rPr lang="zh-CN" altLang="en-US" sz="1350" dirty="0"/>
              <a:t>调整</a:t>
            </a:r>
            <a:r>
              <a:rPr lang="zh-CN" altLang="en-US" sz="1350" dirty="0" smtClean="0"/>
              <a:t>为</a:t>
            </a:r>
            <a:r>
              <a:rPr lang="en-US" altLang="zh-CN" sz="1350" dirty="0" smtClean="0"/>
              <a:t>0</a:t>
            </a:r>
            <a:endParaRPr lang="en-US" altLang="zh-CN" sz="1350" dirty="0" smtClean="0"/>
          </a:p>
        </p:txBody>
      </p:sp>
      <p:pic>
        <p:nvPicPr>
          <p:cNvPr id="15" name="图片 14"/>
          <p:cNvPicPr>
            <a:picLocks noChangeAspect="1"/>
          </p:cNvPicPr>
          <p:nvPr/>
        </p:nvPicPr>
        <p:blipFill>
          <a:blip r:embed="rId3"/>
          <a:stretch>
            <a:fillRect/>
          </a:stretch>
        </p:blipFill>
        <p:spPr>
          <a:xfrm>
            <a:off x="1506184" y="2519904"/>
            <a:ext cx="1793285" cy="2019680"/>
          </a:xfrm>
          <a:prstGeom prst="rect">
            <a:avLst/>
          </a:prstGeom>
        </p:spPr>
      </p:pic>
      <p:sp>
        <p:nvSpPr>
          <p:cNvPr id="16" name="右箭头 15"/>
          <p:cNvSpPr/>
          <p:nvPr/>
        </p:nvSpPr>
        <p:spPr>
          <a:xfrm>
            <a:off x="3299469" y="1301896"/>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右箭头 16"/>
          <p:cNvSpPr/>
          <p:nvPr/>
        </p:nvSpPr>
        <p:spPr>
          <a:xfrm rot="10800000">
            <a:off x="3299469" y="3221966"/>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文本框 17"/>
          <p:cNvSpPr txBox="1"/>
          <p:nvPr/>
        </p:nvSpPr>
        <p:spPr>
          <a:xfrm>
            <a:off x="2048098" y="4544196"/>
            <a:ext cx="1540318" cy="299085"/>
          </a:xfrm>
          <a:prstGeom prst="rect">
            <a:avLst/>
          </a:prstGeom>
          <a:noFill/>
        </p:spPr>
        <p:txBody>
          <a:bodyPr wrap="square" rtlCol="0">
            <a:spAutoFit/>
          </a:bodyPr>
          <a:lstStyle/>
          <a:p>
            <a:r>
              <a:rPr lang="zh-CN" altLang="en-US" sz="1350" dirty="0" smtClean="0"/>
              <a:t>全部生成面</a:t>
            </a:r>
            <a:endParaRPr lang="en-US" altLang="zh-CN" sz="1350" dirty="0" smtClean="0"/>
          </a:p>
        </p:txBody>
      </p:sp>
      <p:pic>
        <p:nvPicPr>
          <p:cNvPr id="19" name="图片 18"/>
          <p:cNvPicPr>
            <a:picLocks noChangeAspect="1"/>
          </p:cNvPicPr>
          <p:nvPr/>
        </p:nvPicPr>
        <p:blipFill>
          <a:blip r:embed="rId4"/>
          <a:stretch>
            <a:fillRect/>
          </a:stretch>
        </p:blipFill>
        <p:spPr>
          <a:xfrm>
            <a:off x="2985539" y="35672"/>
            <a:ext cx="654088" cy="1023662"/>
          </a:xfrm>
          <a:prstGeom prst="rect">
            <a:avLst/>
          </a:prstGeom>
        </p:spPr>
      </p:pic>
      <p:cxnSp>
        <p:nvCxnSpPr>
          <p:cNvPr id="20" name="直接箭头连接符 19"/>
          <p:cNvCxnSpPr/>
          <p:nvPr/>
        </p:nvCxnSpPr>
        <p:spPr>
          <a:xfrm>
            <a:off x="3487093" y="103412"/>
            <a:ext cx="922693" cy="8477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20711" y="0"/>
            <a:ext cx="1693940" cy="299085"/>
          </a:xfrm>
          <a:prstGeom prst="rect">
            <a:avLst/>
          </a:prstGeom>
          <a:noFill/>
        </p:spPr>
        <p:txBody>
          <a:bodyPr wrap="square" rtlCol="0">
            <a:spAutoFit/>
          </a:bodyPr>
          <a:lstStyle/>
          <a:p>
            <a:r>
              <a:rPr lang="zh-CN" altLang="en-US" sz="1350" b="1" dirty="0" smtClean="0"/>
              <a:t>层面模型（方法</a:t>
            </a:r>
            <a:r>
              <a:rPr lang="en-US" altLang="zh-CN" sz="1350" b="1" dirty="0" smtClean="0"/>
              <a:t>2</a:t>
            </a:r>
            <a:r>
              <a:rPr lang="zh-CN" altLang="en-US" sz="1350" b="1" dirty="0" smtClean="0"/>
              <a:t>）</a:t>
            </a:r>
            <a:endParaRPr lang="zh-CN" altLang="en-US" sz="1350" b="1" dirty="0"/>
          </a:p>
        </p:txBody>
      </p:sp>
      <p:sp>
        <p:nvSpPr>
          <p:cNvPr id="16" name="右箭头 15"/>
          <p:cNvSpPr/>
          <p:nvPr/>
        </p:nvSpPr>
        <p:spPr>
          <a:xfrm>
            <a:off x="3299469" y="1301896"/>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右箭头 16"/>
          <p:cNvSpPr/>
          <p:nvPr/>
        </p:nvSpPr>
        <p:spPr>
          <a:xfrm rot="8666619">
            <a:off x="4983506" y="3019354"/>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文本框 17"/>
          <p:cNvSpPr txBox="1"/>
          <p:nvPr/>
        </p:nvSpPr>
        <p:spPr>
          <a:xfrm>
            <a:off x="5218982" y="4589485"/>
            <a:ext cx="1540318" cy="299085"/>
          </a:xfrm>
          <a:prstGeom prst="rect">
            <a:avLst/>
          </a:prstGeom>
          <a:noFill/>
        </p:spPr>
        <p:txBody>
          <a:bodyPr wrap="square" rtlCol="0">
            <a:spAutoFit/>
          </a:bodyPr>
          <a:lstStyle/>
          <a:p>
            <a:r>
              <a:rPr lang="zh-CN" altLang="en-US" sz="1350" dirty="0" smtClean="0"/>
              <a:t>生成层面</a:t>
            </a:r>
            <a:endParaRPr lang="en-US" altLang="zh-CN" sz="1350" dirty="0" smtClean="0"/>
          </a:p>
        </p:txBody>
      </p:sp>
      <p:pic>
        <p:nvPicPr>
          <p:cNvPr id="4" name="图片 3"/>
          <p:cNvPicPr>
            <a:picLocks noChangeAspect="1"/>
          </p:cNvPicPr>
          <p:nvPr/>
        </p:nvPicPr>
        <p:blipFill>
          <a:blip r:embed="rId1"/>
          <a:stretch>
            <a:fillRect/>
          </a:stretch>
        </p:blipFill>
        <p:spPr>
          <a:xfrm>
            <a:off x="1343564" y="443516"/>
            <a:ext cx="1688599" cy="1871480"/>
          </a:xfrm>
          <a:prstGeom prst="rect">
            <a:avLst/>
          </a:prstGeom>
        </p:spPr>
      </p:pic>
      <p:pic>
        <p:nvPicPr>
          <p:cNvPr id="6" name="图片 5"/>
          <p:cNvPicPr>
            <a:picLocks noChangeAspect="1"/>
          </p:cNvPicPr>
          <p:nvPr/>
        </p:nvPicPr>
        <p:blipFill>
          <a:blip r:embed="rId2"/>
          <a:stretch>
            <a:fillRect/>
          </a:stretch>
        </p:blipFill>
        <p:spPr>
          <a:xfrm>
            <a:off x="5567677" y="374216"/>
            <a:ext cx="2071013" cy="2556542"/>
          </a:xfrm>
          <a:prstGeom prst="rect">
            <a:avLst/>
          </a:prstGeom>
        </p:spPr>
      </p:pic>
      <p:pic>
        <p:nvPicPr>
          <p:cNvPr id="9" name="图片 8"/>
          <p:cNvPicPr>
            <a:picLocks noChangeAspect="1"/>
          </p:cNvPicPr>
          <p:nvPr/>
        </p:nvPicPr>
        <p:blipFill>
          <a:blip r:embed="rId3"/>
          <a:stretch>
            <a:fillRect/>
          </a:stretch>
        </p:blipFill>
        <p:spPr>
          <a:xfrm>
            <a:off x="3828241" y="1521869"/>
            <a:ext cx="1585913" cy="900113"/>
          </a:xfrm>
          <a:prstGeom prst="rect">
            <a:avLst/>
          </a:prstGeom>
        </p:spPr>
      </p:pic>
      <p:pic>
        <p:nvPicPr>
          <p:cNvPr id="10" name="图片 9"/>
          <p:cNvPicPr>
            <a:picLocks noChangeAspect="1"/>
          </p:cNvPicPr>
          <p:nvPr/>
        </p:nvPicPr>
        <p:blipFill>
          <a:blip r:embed="rId4"/>
          <a:stretch>
            <a:fillRect/>
          </a:stretch>
        </p:blipFill>
        <p:spPr>
          <a:xfrm>
            <a:off x="3674718" y="551802"/>
            <a:ext cx="1821656" cy="750094"/>
          </a:xfrm>
          <a:prstGeom prst="rect">
            <a:avLst/>
          </a:prstGeom>
        </p:spPr>
      </p:pic>
      <p:cxnSp>
        <p:nvCxnSpPr>
          <p:cNvPr id="12" name="直接箭头连接符 11"/>
          <p:cNvCxnSpPr/>
          <p:nvPr/>
        </p:nvCxnSpPr>
        <p:spPr>
          <a:xfrm>
            <a:off x="5218982" y="551802"/>
            <a:ext cx="1455707" cy="696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flipV="1">
            <a:off x="4925121" y="1426260"/>
            <a:ext cx="1749568" cy="540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矩形 20"/>
          <p:cNvSpPr/>
          <p:nvPr/>
        </p:nvSpPr>
        <p:spPr>
          <a:xfrm>
            <a:off x="6364138" y="912427"/>
            <a:ext cx="142337" cy="116823"/>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pic>
        <p:nvPicPr>
          <p:cNvPr id="22" name="图片 21"/>
          <p:cNvPicPr>
            <a:picLocks noChangeAspect="1"/>
          </p:cNvPicPr>
          <p:nvPr/>
        </p:nvPicPr>
        <p:blipFill>
          <a:blip r:embed="rId5"/>
          <a:stretch>
            <a:fillRect/>
          </a:stretch>
        </p:blipFill>
        <p:spPr>
          <a:xfrm>
            <a:off x="3725096" y="2641955"/>
            <a:ext cx="1271588" cy="235743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6603" y="571500"/>
            <a:ext cx="1364456" cy="32004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119" y="571500"/>
            <a:ext cx="4327703" cy="2514600"/>
          </a:xfrm>
          <a:prstGeom prst="rect">
            <a:avLst/>
          </a:prstGeom>
        </p:spPr>
      </p:pic>
      <p:sp>
        <p:nvSpPr>
          <p:cNvPr id="4" name="文本框 3"/>
          <p:cNvSpPr txBox="1"/>
          <p:nvPr/>
        </p:nvSpPr>
        <p:spPr>
          <a:xfrm>
            <a:off x="2078831" y="4050506"/>
            <a:ext cx="4664869" cy="714375"/>
          </a:xfrm>
          <a:prstGeom prst="rect">
            <a:avLst/>
          </a:prstGeom>
          <a:noFill/>
        </p:spPr>
        <p:txBody>
          <a:bodyPr wrap="square" rtlCol="0">
            <a:spAutoFit/>
          </a:bodyPr>
          <a:lstStyle/>
          <a:p>
            <a:r>
              <a:rPr lang="zh-CN" altLang="en-US" sz="1350" dirty="0" smtClean="0"/>
              <a:t>双击</a:t>
            </a:r>
            <a:r>
              <a:rPr lang="en-US" altLang="zh-CN" sz="1350" dirty="0" smtClean="0"/>
              <a:t>Layering,</a:t>
            </a:r>
            <a:r>
              <a:rPr lang="zh-CN" altLang="en-US" sz="1350" dirty="0" smtClean="0"/>
              <a:t>出现右侧窗口，红框为细分小层，根据具体情况分析修改，然后点击</a:t>
            </a:r>
            <a:r>
              <a:rPr lang="en-US" altLang="zh-CN" sz="1350" dirty="0" smtClean="0"/>
              <a:t>Apply---OK</a:t>
            </a:r>
            <a:endParaRPr lang="en-US" altLang="zh-CN" sz="1350" dirty="0" smtClean="0"/>
          </a:p>
          <a:p>
            <a:r>
              <a:rPr lang="zh-CN" altLang="en-US" sz="1350" dirty="0" smtClean="0"/>
              <a:t>（厚多薄少</a:t>
            </a:r>
            <a:r>
              <a:rPr lang="en-US" altLang="zh-CN" sz="1350" dirty="0" smtClean="0"/>
              <a:t>/</a:t>
            </a:r>
            <a:r>
              <a:rPr lang="zh-CN" altLang="en-US" sz="1350" dirty="0" smtClean="0"/>
              <a:t>砂多泥少</a:t>
            </a:r>
            <a:r>
              <a:rPr lang="en-US" altLang="zh-CN" sz="1350" dirty="0" smtClean="0"/>
              <a:t>/</a:t>
            </a:r>
            <a:r>
              <a:rPr lang="zh-CN" altLang="en-US" sz="1350" dirty="0" smtClean="0"/>
              <a:t>油多水少）</a:t>
            </a:r>
            <a:endParaRPr lang="zh-CN" altLang="en-US" sz="1350" dirty="0"/>
          </a:p>
        </p:txBody>
      </p:sp>
      <p:sp>
        <p:nvSpPr>
          <p:cNvPr id="5" name="矩形 4"/>
          <p:cNvSpPr/>
          <p:nvPr/>
        </p:nvSpPr>
        <p:spPr>
          <a:xfrm>
            <a:off x="5222081" y="1535906"/>
            <a:ext cx="264319" cy="6357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1220711" y="0"/>
            <a:ext cx="1693940" cy="299085"/>
          </a:xfrm>
          <a:prstGeom prst="rect">
            <a:avLst/>
          </a:prstGeom>
          <a:noFill/>
        </p:spPr>
        <p:txBody>
          <a:bodyPr wrap="square" rtlCol="0">
            <a:spAutoFit/>
          </a:bodyPr>
          <a:lstStyle/>
          <a:p>
            <a:r>
              <a:rPr lang="zh-CN" altLang="en-US" sz="1350" b="1" dirty="0" smtClean="0"/>
              <a:t>层面模型</a:t>
            </a:r>
            <a:endParaRPr lang="zh-CN" altLang="en-US" sz="1350" b="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smtClean="0"/>
              <a:t>显示调整</a:t>
            </a:r>
            <a:endParaRPr lang="zh-CN" altLang="en-US" sz="1350" b="1" dirty="0"/>
          </a:p>
        </p:txBody>
      </p:sp>
      <p:pic>
        <p:nvPicPr>
          <p:cNvPr id="3" name="图片 2"/>
          <p:cNvPicPr>
            <a:picLocks noChangeAspect="1"/>
          </p:cNvPicPr>
          <p:nvPr/>
        </p:nvPicPr>
        <p:blipFill>
          <a:blip r:embed="rId1"/>
          <a:stretch>
            <a:fillRect/>
          </a:stretch>
        </p:blipFill>
        <p:spPr>
          <a:xfrm>
            <a:off x="4043228" y="1617858"/>
            <a:ext cx="1695920" cy="1448833"/>
          </a:xfrm>
          <a:prstGeom prst="rect">
            <a:avLst/>
          </a:prstGeom>
        </p:spPr>
      </p:pic>
      <p:sp>
        <p:nvSpPr>
          <p:cNvPr id="4" name="文本框 3"/>
          <p:cNvSpPr txBox="1"/>
          <p:nvPr/>
        </p:nvSpPr>
        <p:spPr>
          <a:xfrm>
            <a:off x="1513532" y="475805"/>
            <a:ext cx="5924771" cy="714375"/>
          </a:xfrm>
          <a:prstGeom prst="rect">
            <a:avLst/>
          </a:prstGeom>
          <a:noFill/>
        </p:spPr>
        <p:txBody>
          <a:bodyPr wrap="square" rtlCol="0">
            <a:spAutoFit/>
          </a:bodyPr>
          <a:lstStyle/>
          <a:p>
            <a:r>
              <a:rPr lang="zh-CN" altLang="en-US" sz="1350" dirty="0" smtClean="0"/>
              <a:t>在之后的过程中会经常使用</a:t>
            </a:r>
            <a:r>
              <a:rPr lang="en-US" altLang="zh-CN" sz="1350" dirty="0" smtClean="0"/>
              <a:t>	</a:t>
            </a:r>
            <a:r>
              <a:rPr lang="zh-CN" altLang="en-US" sz="1350" dirty="0" smtClean="0"/>
              <a:t>工具使窗口显示模型全貌，全井径显示会造成模型偏小偏下，使用井过滤功能隐藏不需要的井段，更快捷的显示模型，节省调整时间。</a:t>
            </a:r>
            <a:endParaRPr lang="zh-CN" altLang="en-US" sz="1350" dirty="0"/>
          </a:p>
        </p:txBody>
      </p:sp>
      <p:pic>
        <p:nvPicPr>
          <p:cNvPr id="5" name="图片 4"/>
          <p:cNvPicPr>
            <a:picLocks noChangeAspect="1"/>
          </p:cNvPicPr>
          <p:nvPr/>
        </p:nvPicPr>
        <p:blipFill>
          <a:blip r:embed="rId2"/>
          <a:stretch>
            <a:fillRect/>
          </a:stretch>
        </p:blipFill>
        <p:spPr>
          <a:xfrm>
            <a:off x="3698576" y="530169"/>
            <a:ext cx="207035" cy="185242"/>
          </a:xfrm>
          <a:prstGeom prst="rect">
            <a:avLst/>
          </a:prstGeom>
        </p:spPr>
      </p:pic>
      <p:pic>
        <p:nvPicPr>
          <p:cNvPr id="6" name="图片 5"/>
          <p:cNvPicPr>
            <a:picLocks noChangeAspect="1"/>
          </p:cNvPicPr>
          <p:nvPr/>
        </p:nvPicPr>
        <p:blipFill>
          <a:blip r:embed="rId3"/>
          <a:stretch>
            <a:fillRect/>
          </a:stretch>
        </p:blipFill>
        <p:spPr>
          <a:xfrm>
            <a:off x="5918732" y="1486013"/>
            <a:ext cx="1631579" cy="1889431"/>
          </a:xfrm>
          <a:prstGeom prst="rect">
            <a:avLst/>
          </a:prstGeom>
        </p:spPr>
      </p:pic>
      <p:sp>
        <p:nvSpPr>
          <p:cNvPr id="7" name="文本框 6"/>
          <p:cNvSpPr txBox="1"/>
          <p:nvPr/>
        </p:nvSpPr>
        <p:spPr>
          <a:xfrm>
            <a:off x="4036015" y="3592795"/>
            <a:ext cx="3596206" cy="922020"/>
          </a:xfrm>
          <a:prstGeom prst="rect">
            <a:avLst/>
          </a:prstGeom>
          <a:noFill/>
        </p:spPr>
        <p:txBody>
          <a:bodyPr wrap="square" rtlCol="0">
            <a:spAutoFit/>
          </a:bodyPr>
          <a:lstStyle/>
          <a:p>
            <a:r>
              <a:rPr lang="zh-CN" altLang="en-US" sz="1350" dirty="0" smtClean="0"/>
              <a:t>在</a:t>
            </a:r>
            <a:r>
              <a:rPr lang="en-US" altLang="zh-CN" sz="1350" dirty="0" smtClean="0"/>
              <a:t>Input</a:t>
            </a:r>
            <a:r>
              <a:rPr lang="zh-CN" altLang="en-US" sz="1350" dirty="0" smtClean="0"/>
              <a:t>选项卡里</a:t>
            </a:r>
            <a:r>
              <a:rPr lang="en-US" altLang="zh-CN" sz="1350" dirty="0" smtClean="0"/>
              <a:t>Wells</a:t>
            </a:r>
            <a:r>
              <a:rPr lang="zh-CN" altLang="en-US" sz="1350" dirty="0" smtClean="0"/>
              <a:t>中的</a:t>
            </a:r>
            <a:r>
              <a:rPr lang="en-US" altLang="zh-CN" sz="1350" dirty="0" smtClean="0"/>
              <a:t>Well Filters</a:t>
            </a:r>
            <a:r>
              <a:rPr lang="zh-CN" altLang="en-US" sz="1350" dirty="0" smtClean="0"/>
              <a:t>里新增井过滤器，选中全部井，设置高于顶面高度的</a:t>
            </a:r>
            <a:r>
              <a:rPr lang="en-US" altLang="zh-CN" sz="1350" dirty="0" err="1" smtClean="0"/>
              <a:t>TopZ</a:t>
            </a:r>
            <a:r>
              <a:rPr lang="zh-CN" altLang="en-US" sz="1350" dirty="0" smtClean="0"/>
              <a:t>和低于底面高度的</a:t>
            </a:r>
            <a:r>
              <a:rPr lang="en-US" altLang="zh-CN" sz="1350" dirty="0" err="1" smtClean="0"/>
              <a:t>BazeZ</a:t>
            </a:r>
            <a:r>
              <a:rPr lang="zh-CN" altLang="en-US" sz="1350" dirty="0" smtClean="0"/>
              <a:t>，</a:t>
            </a:r>
            <a:r>
              <a:rPr lang="en-US" altLang="zh-CN" sz="1350" dirty="0" smtClean="0"/>
              <a:t>100-200m</a:t>
            </a:r>
            <a:r>
              <a:rPr lang="zh-CN" altLang="en-US" sz="1350" dirty="0" smtClean="0"/>
              <a:t>左右为宜。</a:t>
            </a:r>
            <a:endParaRPr lang="zh-CN" altLang="en-US" sz="1350" dirty="0"/>
          </a:p>
        </p:txBody>
      </p:sp>
      <p:pic>
        <p:nvPicPr>
          <p:cNvPr id="8" name="图片 7"/>
          <p:cNvPicPr>
            <a:picLocks noChangeAspect="1"/>
          </p:cNvPicPr>
          <p:nvPr/>
        </p:nvPicPr>
        <p:blipFill>
          <a:blip r:embed="rId4"/>
          <a:stretch>
            <a:fillRect/>
          </a:stretch>
        </p:blipFill>
        <p:spPr>
          <a:xfrm>
            <a:off x="1709357" y="1486013"/>
            <a:ext cx="1526876" cy="408175"/>
          </a:xfrm>
          <a:prstGeom prst="rect">
            <a:avLst/>
          </a:prstGeom>
        </p:spPr>
      </p:pic>
      <p:pic>
        <p:nvPicPr>
          <p:cNvPr id="9" name="图片 8"/>
          <p:cNvPicPr>
            <a:picLocks noChangeAspect="1"/>
          </p:cNvPicPr>
          <p:nvPr/>
        </p:nvPicPr>
        <p:blipFill>
          <a:blip r:embed="rId5"/>
          <a:stretch>
            <a:fillRect/>
          </a:stretch>
        </p:blipFill>
        <p:spPr>
          <a:xfrm>
            <a:off x="1709357" y="1941883"/>
            <a:ext cx="1712696" cy="2018295"/>
          </a:xfrm>
          <a:prstGeom prst="rect">
            <a:avLst/>
          </a:prstGeom>
        </p:spPr>
      </p:pic>
      <p:sp>
        <p:nvSpPr>
          <p:cNvPr id="10" name="文本框 9"/>
          <p:cNvSpPr txBox="1"/>
          <p:nvPr/>
        </p:nvSpPr>
        <p:spPr>
          <a:xfrm>
            <a:off x="1274977" y="4098679"/>
            <a:ext cx="2581455" cy="714375"/>
          </a:xfrm>
          <a:prstGeom prst="rect">
            <a:avLst/>
          </a:prstGeom>
          <a:noFill/>
        </p:spPr>
        <p:txBody>
          <a:bodyPr wrap="square" rtlCol="0">
            <a:spAutoFit/>
          </a:bodyPr>
          <a:lstStyle/>
          <a:p>
            <a:r>
              <a:rPr lang="zh-CN" altLang="en-US" sz="1350" dirty="0" smtClean="0"/>
              <a:t>打开</a:t>
            </a:r>
            <a:r>
              <a:rPr lang="en-US" altLang="zh-CN" sz="1350" dirty="0" smtClean="0"/>
              <a:t>Axis</a:t>
            </a:r>
            <a:r>
              <a:rPr lang="zh-CN" altLang="en-US" sz="1350" dirty="0" smtClean="0"/>
              <a:t>显示坐标轴，显示顶底面查看大概深度，对模型大小有初步了解。</a:t>
            </a:r>
            <a:endParaRPr lang="zh-CN" altLang="en-US" sz="135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smtClean="0"/>
              <a:t>层面调整</a:t>
            </a:r>
            <a:endParaRPr lang="zh-CN" altLang="en-US" sz="1350" b="1" dirty="0"/>
          </a:p>
        </p:txBody>
      </p:sp>
      <p:pic>
        <p:nvPicPr>
          <p:cNvPr id="3" name="图片 2"/>
          <p:cNvPicPr>
            <a:picLocks noChangeAspect="1"/>
          </p:cNvPicPr>
          <p:nvPr/>
        </p:nvPicPr>
        <p:blipFill>
          <a:blip r:embed="rId1"/>
          <a:stretch>
            <a:fillRect/>
          </a:stretch>
        </p:blipFill>
        <p:spPr>
          <a:xfrm>
            <a:off x="2402187" y="612407"/>
            <a:ext cx="1285875" cy="321469"/>
          </a:xfrm>
          <a:prstGeom prst="rect">
            <a:avLst/>
          </a:prstGeom>
        </p:spPr>
      </p:pic>
      <p:sp>
        <p:nvSpPr>
          <p:cNvPr id="4" name="文本框 3"/>
          <p:cNvSpPr txBox="1"/>
          <p:nvPr/>
        </p:nvSpPr>
        <p:spPr>
          <a:xfrm>
            <a:off x="2102554" y="1269284"/>
            <a:ext cx="1885142" cy="299085"/>
          </a:xfrm>
          <a:prstGeom prst="rect">
            <a:avLst/>
          </a:prstGeom>
          <a:noFill/>
        </p:spPr>
        <p:txBody>
          <a:bodyPr wrap="square" rtlCol="0">
            <a:spAutoFit/>
          </a:bodyPr>
          <a:lstStyle/>
          <a:p>
            <a:r>
              <a:rPr lang="zh-CN" altLang="en-US" sz="1350" dirty="0" smtClean="0"/>
              <a:t>手动调整</a:t>
            </a:r>
            <a:r>
              <a:rPr lang="en-US" altLang="zh-CN" sz="1350" dirty="0"/>
              <a:t> </a:t>
            </a:r>
            <a:r>
              <a:rPr lang="zh-CN" altLang="en-US" sz="1350" dirty="0" smtClean="0"/>
              <a:t>平滑</a:t>
            </a:r>
            <a:r>
              <a:rPr lang="en-US" altLang="zh-CN" sz="1350" dirty="0"/>
              <a:t> </a:t>
            </a:r>
            <a:r>
              <a:rPr lang="zh-CN" altLang="en-US" sz="1350" dirty="0" smtClean="0"/>
              <a:t>去峰</a:t>
            </a:r>
            <a:endParaRPr lang="en-US" altLang="zh-CN" sz="1350" dirty="0" smtClean="0"/>
          </a:p>
        </p:txBody>
      </p:sp>
      <p:cxnSp>
        <p:nvCxnSpPr>
          <p:cNvPr id="5" name="直接箭头连接符 4"/>
          <p:cNvCxnSpPr/>
          <p:nvPr/>
        </p:nvCxnSpPr>
        <p:spPr>
          <a:xfrm flipV="1">
            <a:off x="2294627" y="933876"/>
            <a:ext cx="439947" cy="335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flipH="1" flipV="1">
            <a:off x="2926646" y="933876"/>
            <a:ext cx="71168" cy="335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p:nvPr/>
        </p:nvCxnSpPr>
        <p:spPr>
          <a:xfrm flipH="1" flipV="1">
            <a:off x="3189887" y="933876"/>
            <a:ext cx="192073" cy="335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图片 12"/>
          <p:cNvPicPr>
            <a:picLocks noChangeAspect="1"/>
          </p:cNvPicPr>
          <p:nvPr/>
        </p:nvPicPr>
        <p:blipFill>
          <a:blip r:embed="rId2"/>
          <a:stretch>
            <a:fillRect/>
          </a:stretch>
        </p:blipFill>
        <p:spPr>
          <a:xfrm>
            <a:off x="1571625" y="2669403"/>
            <a:ext cx="1343025" cy="878681"/>
          </a:xfrm>
          <a:prstGeom prst="rect">
            <a:avLst/>
          </a:prstGeom>
        </p:spPr>
      </p:pic>
      <p:pic>
        <p:nvPicPr>
          <p:cNvPr id="14" name="图片 13"/>
          <p:cNvPicPr>
            <a:picLocks noChangeAspect="1"/>
          </p:cNvPicPr>
          <p:nvPr/>
        </p:nvPicPr>
        <p:blipFill>
          <a:blip r:embed="rId3"/>
          <a:stretch>
            <a:fillRect/>
          </a:stretch>
        </p:blipFill>
        <p:spPr>
          <a:xfrm>
            <a:off x="3141094" y="2135039"/>
            <a:ext cx="4467882" cy="2186796"/>
          </a:xfrm>
          <a:prstGeom prst="rect">
            <a:avLst/>
          </a:prstGeom>
        </p:spPr>
      </p:pic>
      <p:sp>
        <p:nvSpPr>
          <p:cNvPr id="15" name="文本框 14"/>
          <p:cNvSpPr txBox="1"/>
          <p:nvPr/>
        </p:nvSpPr>
        <p:spPr>
          <a:xfrm>
            <a:off x="4432464" y="1269284"/>
            <a:ext cx="3031542" cy="506730"/>
          </a:xfrm>
          <a:prstGeom prst="rect">
            <a:avLst/>
          </a:prstGeom>
          <a:noFill/>
        </p:spPr>
        <p:txBody>
          <a:bodyPr wrap="square" rtlCol="0">
            <a:spAutoFit/>
          </a:bodyPr>
          <a:lstStyle/>
          <a:p>
            <a:r>
              <a:rPr lang="zh-CN" altLang="en-US" sz="1350" dirty="0" smtClean="0"/>
              <a:t>最终调整为尽量使临层不会出现过分贴合的情况造成层面模型出现孔洞</a:t>
            </a:r>
            <a:endParaRPr lang="en-US" altLang="zh-CN" sz="1350" dirty="0" smtClean="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右箭头 18"/>
          <p:cNvSpPr/>
          <p:nvPr/>
        </p:nvSpPr>
        <p:spPr>
          <a:xfrm rot="10280217">
            <a:off x="2906945" y="2224525"/>
            <a:ext cx="2389605"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a:t>相</a:t>
            </a:r>
            <a:r>
              <a:rPr lang="zh-CN" altLang="en-US" sz="1350" b="1" dirty="0" smtClean="0"/>
              <a:t>建模（方法</a:t>
            </a:r>
            <a:r>
              <a:rPr lang="en-US" altLang="zh-CN" sz="1350" b="1" dirty="0" smtClean="0"/>
              <a:t>1</a:t>
            </a:r>
            <a:r>
              <a:rPr lang="zh-CN" altLang="en-US" sz="1350" b="1" dirty="0" smtClean="0"/>
              <a:t>）</a:t>
            </a:r>
            <a:endParaRPr lang="zh-CN" altLang="en-US" sz="1350" b="1" dirty="0"/>
          </a:p>
        </p:txBody>
      </p:sp>
      <p:sp>
        <p:nvSpPr>
          <p:cNvPr id="3" name="文本框 2"/>
          <p:cNvSpPr txBox="1"/>
          <p:nvPr/>
        </p:nvSpPr>
        <p:spPr>
          <a:xfrm>
            <a:off x="1949435" y="362714"/>
            <a:ext cx="4664869" cy="299085"/>
          </a:xfrm>
          <a:prstGeom prst="rect">
            <a:avLst/>
          </a:prstGeom>
          <a:noFill/>
        </p:spPr>
        <p:txBody>
          <a:bodyPr wrap="square" rtlCol="0">
            <a:spAutoFit/>
          </a:bodyPr>
          <a:lstStyle/>
          <a:p>
            <a:r>
              <a:rPr lang="zh-CN" altLang="en-US" sz="1350" dirty="0" smtClean="0"/>
              <a:t>在有沉积相图资料的情况下用赋值相建模</a:t>
            </a:r>
            <a:endParaRPr lang="zh-CN" altLang="en-US" sz="1350" dirty="0"/>
          </a:p>
        </p:txBody>
      </p:sp>
      <p:pic>
        <p:nvPicPr>
          <p:cNvPr id="4" name="图片 3"/>
          <p:cNvPicPr>
            <a:picLocks noChangeAspect="1"/>
          </p:cNvPicPr>
          <p:nvPr/>
        </p:nvPicPr>
        <p:blipFill>
          <a:blip r:embed="rId1"/>
          <a:stretch>
            <a:fillRect/>
          </a:stretch>
        </p:blipFill>
        <p:spPr>
          <a:xfrm>
            <a:off x="1276911" y="725429"/>
            <a:ext cx="1893094" cy="1100138"/>
          </a:xfrm>
          <a:prstGeom prst="rect">
            <a:avLst/>
          </a:prstGeom>
        </p:spPr>
      </p:pic>
      <p:pic>
        <p:nvPicPr>
          <p:cNvPr id="5" name="图片 4"/>
          <p:cNvPicPr>
            <a:picLocks noChangeAspect="1"/>
          </p:cNvPicPr>
          <p:nvPr/>
        </p:nvPicPr>
        <p:blipFill>
          <a:blip r:embed="rId2"/>
          <a:stretch>
            <a:fillRect/>
          </a:stretch>
        </p:blipFill>
        <p:spPr>
          <a:xfrm>
            <a:off x="3475098" y="879019"/>
            <a:ext cx="1857375" cy="792956"/>
          </a:xfrm>
          <a:prstGeom prst="rect">
            <a:avLst/>
          </a:prstGeom>
        </p:spPr>
      </p:pic>
      <p:pic>
        <p:nvPicPr>
          <p:cNvPr id="6" name="图片 5"/>
          <p:cNvPicPr>
            <a:picLocks noChangeAspect="1"/>
          </p:cNvPicPr>
          <p:nvPr/>
        </p:nvPicPr>
        <p:blipFill>
          <a:blip r:embed="rId3"/>
          <a:stretch>
            <a:fillRect/>
          </a:stretch>
        </p:blipFill>
        <p:spPr>
          <a:xfrm>
            <a:off x="5637566" y="1111325"/>
            <a:ext cx="2096624" cy="499196"/>
          </a:xfrm>
          <a:prstGeom prst="rect">
            <a:avLst/>
          </a:prstGeom>
        </p:spPr>
      </p:pic>
      <p:sp>
        <p:nvSpPr>
          <p:cNvPr id="7" name="文本框 6"/>
          <p:cNvSpPr txBox="1"/>
          <p:nvPr/>
        </p:nvSpPr>
        <p:spPr>
          <a:xfrm>
            <a:off x="1500862" y="1825566"/>
            <a:ext cx="1602492" cy="299085"/>
          </a:xfrm>
          <a:prstGeom prst="rect">
            <a:avLst/>
          </a:prstGeom>
          <a:noFill/>
        </p:spPr>
        <p:txBody>
          <a:bodyPr wrap="square" rtlCol="0">
            <a:spAutoFit/>
          </a:bodyPr>
          <a:lstStyle/>
          <a:p>
            <a:r>
              <a:rPr lang="en-US" altLang="zh-CN" sz="1350" dirty="0" smtClean="0"/>
              <a:t>Input</a:t>
            </a:r>
            <a:r>
              <a:rPr lang="zh-CN" altLang="en-US" sz="1350" dirty="0" smtClean="0"/>
              <a:t>里新建文件夹</a:t>
            </a:r>
            <a:endParaRPr lang="zh-CN" altLang="en-US" sz="1350" dirty="0"/>
          </a:p>
        </p:txBody>
      </p:sp>
      <p:sp>
        <p:nvSpPr>
          <p:cNvPr id="8" name="文本框 7"/>
          <p:cNvSpPr txBox="1"/>
          <p:nvPr/>
        </p:nvSpPr>
        <p:spPr>
          <a:xfrm>
            <a:off x="3602540" y="1825566"/>
            <a:ext cx="1602492" cy="299085"/>
          </a:xfrm>
          <a:prstGeom prst="rect">
            <a:avLst/>
          </a:prstGeom>
          <a:noFill/>
        </p:spPr>
        <p:txBody>
          <a:bodyPr wrap="square" rtlCol="0">
            <a:spAutoFit/>
          </a:bodyPr>
          <a:lstStyle/>
          <a:p>
            <a:r>
              <a:rPr lang="zh-CN" altLang="en-US" sz="1350" dirty="0" smtClean="0"/>
              <a:t>右键文件夹导入</a:t>
            </a:r>
            <a:endParaRPr lang="zh-CN" altLang="en-US" sz="1350" dirty="0"/>
          </a:p>
        </p:txBody>
      </p:sp>
      <p:sp>
        <p:nvSpPr>
          <p:cNvPr id="9" name="文本框 8"/>
          <p:cNvSpPr txBox="1"/>
          <p:nvPr/>
        </p:nvSpPr>
        <p:spPr>
          <a:xfrm>
            <a:off x="5813057" y="1805133"/>
            <a:ext cx="1602492" cy="506730"/>
          </a:xfrm>
          <a:prstGeom prst="rect">
            <a:avLst/>
          </a:prstGeom>
          <a:noFill/>
        </p:spPr>
        <p:txBody>
          <a:bodyPr wrap="square" rtlCol="0">
            <a:spAutoFit/>
          </a:bodyPr>
          <a:lstStyle/>
          <a:p>
            <a:r>
              <a:rPr lang="zh-CN" altLang="en-US" sz="1350" dirty="0" smtClean="0"/>
              <a:t>类型选择图片格式，导入沉积相图</a:t>
            </a:r>
            <a:endParaRPr lang="zh-CN" altLang="en-US" sz="1350" dirty="0"/>
          </a:p>
        </p:txBody>
      </p:sp>
      <p:pic>
        <p:nvPicPr>
          <p:cNvPr id="10" name="图片 9"/>
          <p:cNvPicPr>
            <a:picLocks noChangeAspect="1"/>
          </p:cNvPicPr>
          <p:nvPr/>
        </p:nvPicPr>
        <p:blipFill>
          <a:blip r:embed="rId4"/>
          <a:stretch>
            <a:fillRect/>
          </a:stretch>
        </p:blipFill>
        <p:spPr>
          <a:xfrm>
            <a:off x="3538051" y="2443472"/>
            <a:ext cx="2428464" cy="1930101"/>
          </a:xfrm>
          <a:prstGeom prst="rect">
            <a:avLst/>
          </a:prstGeom>
        </p:spPr>
      </p:pic>
      <p:pic>
        <p:nvPicPr>
          <p:cNvPr id="11" name="图片 10"/>
          <p:cNvPicPr>
            <a:picLocks noChangeAspect="1"/>
          </p:cNvPicPr>
          <p:nvPr/>
        </p:nvPicPr>
        <p:blipFill>
          <a:blip r:embed="rId5"/>
          <a:stretch>
            <a:fillRect/>
          </a:stretch>
        </p:blipFill>
        <p:spPr>
          <a:xfrm>
            <a:off x="1288637" y="2651421"/>
            <a:ext cx="1321594" cy="714375"/>
          </a:xfrm>
          <a:prstGeom prst="rect">
            <a:avLst/>
          </a:prstGeom>
        </p:spPr>
      </p:pic>
      <p:sp>
        <p:nvSpPr>
          <p:cNvPr id="12" name="文本框 11"/>
          <p:cNvSpPr txBox="1"/>
          <p:nvPr/>
        </p:nvSpPr>
        <p:spPr>
          <a:xfrm>
            <a:off x="1301517" y="3521913"/>
            <a:ext cx="1602492" cy="299085"/>
          </a:xfrm>
          <a:prstGeom prst="rect">
            <a:avLst/>
          </a:prstGeom>
          <a:noFill/>
        </p:spPr>
        <p:txBody>
          <a:bodyPr wrap="square" rtlCol="0">
            <a:spAutoFit/>
          </a:bodyPr>
          <a:lstStyle/>
          <a:p>
            <a:r>
              <a:rPr lang="zh-CN" altLang="en-US" sz="1350" dirty="0" smtClean="0"/>
              <a:t>选中双击进行设置</a:t>
            </a:r>
            <a:endParaRPr lang="zh-CN" altLang="en-US" sz="1350" dirty="0"/>
          </a:p>
        </p:txBody>
      </p:sp>
      <p:sp>
        <p:nvSpPr>
          <p:cNvPr id="13" name="文本框 12"/>
          <p:cNvSpPr txBox="1"/>
          <p:nvPr/>
        </p:nvSpPr>
        <p:spPr>
          <a:xfrm>
            <a:off x="3086405" y="4467818"/>
            <a:ext cx="3598601" cy="506730"/>
          </a:xfrm>
          <a:prstGeom prst="rect">
            <a:avLst/>
          </a:prstGeom>
          <a:noFill/>
        </p:spPr>
        <p:txBody>
          <a:bodyPr wrap="square" rtlCol="0">
            <a:spAutoFit/>
          </a:bodyPr>
          <a:lstStyle/>
          <a:p>
            <a:r>
              <a:rPr lang="zh-CN" altLang="en-US" sz="1350" dirty="0" smtClean="0"/>
              <a:t>输入坐标</a:t>
            </a:r>
            <a:r>
              <a:rPr lang="en-US" altLang="zh-CN" sz="1350" dirty="0"/>
              <a:t>XY</a:t>
            </a:r>
            <a:r>
              <a:rPr lang="zh-CN" altLang="en-US" sz="1350" dirty="0" smtClean="0"/>
              <a:t>（原</a:t>
            </a:r>
            <a:r>
              <a:rPr lang="en-US" altLang="zh-CN" sz="1350" dirty="0" err="1" smtClean="0"/>
              <a:t>Geomap</a:t>
            </a:r>
            <a:r>
              <a:rPr lang="zh-CN" altLang="en-US" sz="1350" dirty="0" smtClean="0"/>
              <a:t>图查）和深度</a:t>
            </a:r>
            <a:r>
              <a:rPr lang="en-US" altLang="zh-CN" sz="1350" dirty="0" smtClean="0"/>
              <a:t>Z</a:t>
            </a:r>
            <a:r>
              <a:rPr lang="zh-CN" altLang="en-US" sz="1350" dirty="0" smtClean="0"/>
              <a:t>（任意）</a:t>
            </a:r>
            <a:endParaRPr lang="zh-CN" altLang="en-US" sz="1350" dirty="0"/>
          </a:p>
        </p:txBody>
      </p:sp>
      <p:sp>
        <p:nvSpPr>
          <p:cNvPr id="16" name="右箭头 15"/>
          <p:cNvSpPr/>
          <p:nvPr/>
        </p:nvSpPr>
        <p:spPr>
          <a:xfrm>
            <a:off x="3086405" y="1485965"/>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右箭头 16"/>
          <p:cNvSpPr/>
          <p:nvPr/>
        </p:nvSpPr>
        <p:spPr>
          <a:xfrm>
            <a:off x="5366475" y="1535796"/>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右箭头 17"/>
          <p:cNvSpPr/>
          <p:nvPr/>
        </p:nvSpPr>
        <p:spPr>
          <a:xfrm>
            <a:off x="2904009" y="3188549"/>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右箭头 29"/>
          <p:cNvSpPr/>
          <p:nvPr/>
        </p:nvSpPr>
        <p:spPr>
          <a:xfrm rot="10280217">
            <a:off x="3587316" y="2910440"/>
            <a:ext cx="2389605"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a:t>相</a:t>
            </a:r>
            <a:r>
              <a:rPr lang="zh-CN" altLang="en-US" sz="1350" b="1" dirty="0" smtClean="0"/>
              <a:t>建模（方法</a:t>
            </a:r>
            <a:r>
              <a:rPr lang="en-US" altLang="zh-CN" sz="1350" b="1" dirty="0" smtClean="0"/>
              <a:t>1</a:t>
            </a:r>
            <a:r>
              <a:rPr lang="zh-CN" altLang="en-US" sz="1350" b="1" dirty="0" smtClean="0"/>
              <a:t>）</a:t>
            </a:r>
            <a:endParaRPr lang="zh-CN" altLang="en-US" sz="1350" b="1" dirty="0"/>
          </a:p>
        </p:txBody>
      </p:sp>
      <p:sp>
        <p:nvSpPr>
          <p:cNvPr id="7" name="文本框 6"/>
          <p:cNvSpPr txBox="1"/>
          <p:nvPr/>
        </p:nvSpPr>
        <p:spPr>
          <a:xfrm>
            <a:off x="1143001" y="2419461"/>
            <a:ext cx="2057400" cy="506730"/>
          </a:xfrm>
          <a:prstGeom prst="rect">
            <a:avLst/>
          </a:prstGeom>
          <a:noFill/>
        </p:spPr>
        <p:txBody>
          <a:bodyPr wrap="square" rtlCol="0">
            <a:spAutoFit/>
          </a:bodyPr>
          <a:lstStyle/>
          <a:p>
            <a:r>
              <a:rPr lang="zh-CN" altLang="en-US" sz="1350" dirty="0" smtClean="0"/>
              <a:t>画一个比工区范围大一圈的</a:t>
            </a:r>
            <a:r>
              <a:rPr lang="en-US" altLang="zh-CN" sz="1350" dirty="0" smtClean="0"/>
              <a:t>polygon</a:t>
            </a:r>
            <a:endParaRPr lang="zh-CN" altLang="en-US" sz="1350" dirty="0"/>
          </a:p>
        </p:txBody>
      </p:sp>
      <p:sp>
        <p:nvSpPr>
          <p:cNvPr id="13" name="文本框 12"/>
          <p:cNvSpPr txBox="1"/>
          <p:nvPr/>
        </p:nvSpPr>
        <p:spPr>
          <a:xfrm>
            <a:off x="1143000" y="4414889"/>
            <a:ext cx="3174725" cy="714375"/>
          </a:xfrm>
          <a:prstGeom prst="rect">
            <a:avLst/>
          </a:prstGeom>
          <a:noFill/>
        </p:spPr>
        <p:txBody>
          <a:bodyPr wrap="square" rtlCol="0">
            <a:spAutoFit/>
          </a:bodyPr>
          <a:lstStyle/>
          <a:p>
            <a:r>
              <a:rPr lang="zh-CN" altLang="en-US" sz="1350" dirty="0" smtClean="0"/>
              <a:t>显示导入的沉积相图开始新建</a:t>
            </a:r>
            <a:r>
              <a:rPr lang="en-US" altLang="zh-CN" sz="1350" dirty="0" smtClean="0"/>
              <a:t>polygon</a:t>
            </a:r>
            <a:r>
              <a:rPr lang="zh-CN" altLang="en-US" sz="1350" dirty="0" smtClean="0"/>
              <a:t>沿相边界进行描绘，每种相生成一个封闭的</a:t>
            </a:r>
            <a:r>
              <a:rPr lang="en-US" altLang="zh-CN" sz="1350" dirty="0" smtClean="0"/>
              <a:t>polygon</a:t>
            </a:r>
            <a:r>
              <a:rPr lang="zh-CN" altLang="en-US" sz="1350" dirty="0" smtClean="0"/>
              <a:t>（包括刚才生成的背景相）</a:t>
            </a:r>
            <a:endParaRPr lang="zh-CN" altLang="en-US" sz="1350" dirty="0"/>
          </a:p>
        </p:txBody>
      </p:sp>
      <p:pic>
        <p:nvPicPr>
          <p:cNvPr id="14" name="图片 13"/>
          <p:cNvPicPr>
            <a:picLocks noChangeAspect="1"/>
          </p:cNvPicPr>
          <p:nvPr/>
        </p:nvPicPr>
        <p:blipFill>
          <a:blip r:embed="rId1"/>
          <a:stretch>
            <a:fillRect/>
          </a:stretch>
        </p:blipFill>
        <p:spPr>
          <a:xfrm>
            <a:off x="1220711" y="362297"/>
            <a:ext cx="1514475" cy="607219"/>
          </a:xfrm>
          <a:prstGeom prst="rect">
            <a:avLst/>
          </a:prstGeom>
        </p:spPr>
      </p:pic>
      <p:pic>
        <p:nvPicPr>
          <p:cNvPr id="15" name="图片 14"/>
          <p:cNvPicPr>
            <a:picLocks noChangeAspect="1"/>
          </p:cNvPicPr>
          <p:nvPr/>
        </p:nvPicPr>
        <p:blipFill>
          <a:blip r:embed="rId2"/>
          <a:stretch>
            <a:fillRect/>
          </a:stretch>
        </p:blipFill>
        <p:spPr>
          <a:xfrm>
            <a:off x="1220711" y="1015001"/>
            <a:ext cx="2025151" cy="1379021"/>
          </a:xfrm>
          <a:prstGeom prst="rect">
            <a:avLst/>
          </a:prstGeom>
        </p:spPr>
      </p:pic>
      <p:sp>
        <p:nvSpPr>
          <p:cNvPr id="16" name="文本框 15"/>
          <p:cNvSpPr txBox="1"/>
          <p:nvPr/>
        </p:nvSpPr>
        <p:spPr>
          <a:xfrm>
            <a:off x="2735186" y="443662"/>
            <a:ext cx="1602492" cy="299085"/>
          </a:xfrm>
          <a:prstGeom prst="rect">
            <a:avLst/>
          </a:prstGeom>
          <a:noFill/>
        </p:spPr>
        <p:txBody>
          <a:bodyPr wrap="square" rtlCol="0">
            <a:spAutoFit/>
          </a:bodyPr>
          <a:lstStyle/>
          <a:p>
            <a:r>
              <a:rPr lang="zh-CN" altLang="en-US" sz="1350" dirty="0" smtClean="0"/>
              <a:t>新建</a:t>
            </a:r>
            <a:r>
              <a:rPr lang="en-US" altLang="zh-CN" sz="1350" dirty="0" smtClean="0"/>
              <a:t>polygon</a:t>
            </a:r>
            <a:endParaRPr lang="zh-CN" altLang="en-US" sz="1350" dirty="0"/>
          </a:p>
        </p:txBody>
      </p:sp>
      <p:pic>
        <p:nvPicPr>
          <p:cNvPr id="17" name="图片 16"/>
          <p:cNvPicPr>
            <a:picLocks noChangeAspect="1"/>
          </p:cNvPicPr>
          <p:nvPr/>
        </p:nvPicPr>
        <p:blipFill>
          <a:blip r:embed="rId3"/>
          <a:stretch>
            <a:fillRect/>
          </a:stretch>
        </p:blipFill>
        <p:spPr>
          <a:xfrm>
            <a:off x="3670742" y="802026"/>
            <a:ext cx="2119236" cy="1335536"/>
          </a:xfrm>
          <a:prstGeom prst="rect">
            <a:avLst/>
          </a:prstGeom>
        </p:spPr>
      </p:pic>
      <p:sp>
        <p:nvSpPr>
          <p:cNvPr id="18" name="文本框 17"/>
          <p:cNvSpPr txBox="1"/>
          <p:nvPr/>
        </p:nvSpPr>
        <p:spPr>
          <a:xfrm>
            <a:off x="3722501" y="2272427"/>
            <a:ext cx="2119236" cy="922020"/>
          </a:xfrm>
          <a:prstGeom prst="rect">
            <a:avLst/>
          </a:prstGeom>
          <a:noFill/>
        </p:spPr>
        <p:txBody>
          <a:bodyPr wrap="square" rtlCol="0">
            <a:spAutoFit/>
          </a:bodyPr>
          <a:lstStyle/>
          <a:p>
            <a:r>
              <a:rPr lang="zh-CN" altLang="en-US" sz="1350" dirty="0"/>
              <a:t>导入</a:t>
            </a:r>
            <a:r>
              <a:rPr lang="zh-CN" altLang="en-US" sz="1350" dirty="0" smtClean="0"/>
              <a:t>数据和边界都是该</a:t>
            </a:r>
            <a:r>
              <a:rPr lang="en-US" altLang="zh-CN" sz="1350" dirty="0" smtClean="0"/>
              <a:t>polygon</a:t>
            </a:r>
            <a:r>
              <a:rPr lang="zh-CN" altLang="en-US" sz="1350" dirty="0" smtClean="0"/>
              <a:t>，生成层面，定义为背景相（</a:t>
            </a:r>
            <a:r>
              <a:rPr lang="en-US" altLang="zh-CN" sz="1350" dirty="0" err="1" smtClean="0"/>
              <a:t>Backgroundface</a:t>
            </a:r>
            <a:r>
              <a:rPr lang="zh-CN" altLang="en-US" sz="1350" dirty="0" smtClean="0"/>
              <a:t>）</a:t>
            </a:r>
            <a:endParaRPr lang="zh-CN" altLang="en-US" sz="1350" dirty="0"/>
          </a:p>
        </p:txBody>
      </p:sp>
      <p:pic>
        <p:nvPicPr>
          <p:cNvPr id="19" name="图片 18"/>
          <p:cNvPicPr>
            <a:picLocks noChangeAspect="1"/>
          </p:cNvPicPr>
          <p:nvPr/>
        </p:nvPicPr>
        <p:blipFill>
          <a:blip r:embed="rId4"/>
          <a:stretch>
            <a:fillRect/>
          </a:stretch>
        </p:blipFill>
        <p:spPr>
          <a:xfrm>
            <a:off x="6434272" y="605183"/>
            <a:ext cx="992981" cy="121444"/>
          </a:xfrm>
          <a:prstGeom prst="rect">
            <a:avLst/>
          </a:prstGeom>
        </p:spPr>
      </p:pic>
      <p:pic>
        <p:nvPicPr>
          <p:cNvPr id="20" name="图片 19"/>
          <p:cNvPicPr>
            <a:picLocks noChangeAspect="1"/>
          </p:cNvPicPr>
          <p:nvPr/>
        </p:nvPicPr>
        <p:blipFill>
          <a:blip r:embed="rId5"/>
          <a:stretch>
            <a:fillRect/>
          </a:stretch>
        </p:blipFill>
        <p:spPr>
          <a:xfrm>
            <a:off x="6001087" y="807570"/>
            <a:ext cx="1859351" cy="1586452"/>
          </a:xfrm>
          <a:prstGeom prst="rect">
            <a:avLst/>
          </a:prstGeom>
        </p:spPr>
      </p:pic>
      <p:sp>
        <p:nvSpPr>
          <p:cNvPr id="21" name="文本框 20"/>
          <p:cNvSpPr txBox="1"/>
          <p:nvPr/>
        </p:nvSpPr>
        <p:spPr>
          <a:xfrm>
            <a:off x="6001087" y="2474965"/>
            <a:ext cx="2119236" cy="506730"/>
          </a:xfrm>
          <a:prstGeom prst="rect">
            <a:avLst/>
          </a:prstGeom>
          <a:noFill/>
        </p:spPr>
        <p:txBody>
          <a:bodyPr wrap="square" rtlCol="0">
            <a:spAutoFit/>
          </a:bodyPr>
          <a:lstStyle/>
          <a:p>
            <a:r>
              <a:rPr lang="zh-CN" altLang="en-US" sz="1350" dirty="0" smtClean="0"/>
              <a:t>双击该层面进行设置，赋值为</a:t>
            </a:r>
            <a:r>
              <a:rPr lang="en-US" altLang="zh-CN" sz="1350" dirty="0" smtClean="0"/>
              <a:t>0</a:t>
            </a:r>
            <a:endParaRPr lang="zh-CN" altLang="en-US" sz="1350" dirty="0"/>
          </a:p>
        </p:txBody>
      </p:sp>
      <p:pic>
        <p:nvPicPr>
          <p:cNvPr id="22" name="图片 21"/>
          <p:cNvPicPr>
            <a:picLocks noChangeAspect="1"/>
          </p:cNvPicPr>
          <p:nvPr/>
        </p:nvPicPr>
        <p:blipFill>
          <a:blip r:embed="rId6"/>
          <a:stretch>
            <a:fillRect/>
          </a:stretch>
        </p:blipFill>
        <p:spPr>
          <a:xfrm>
            <a:off x="1220711" y="2959713"/>
            <a:ext cx="2386703" cy="1427876"/>
          </a:xfrm>
          <a:prstGeom prst="rect">
            <a:avLst/>
          </a:prstGeom>
        </p:spPr>
      </p:pic>
      <p:pic>
        <p:nvPicPr>
          <p:cNvPr id="23" name="图片 22"/>
          <p:cNvPicPr>
            <a:picLocks noChangeAspect="1"/>
          </p:cNvPicPr>
          <p:nvPr/>
        </p:nvPicPr>
        <p:blipFill>
          <a:blip r:embed="rId7"/>
          <a:stretch>
            <a:fillRect/>
          </a:stretch>
        </p:blipFill>
        <p:spPr>
          <a:xfrm>
            <a:off x="4011956" y="3190452"/>
            <a:ext cx="900113" cy="207169"/>
          </a:xfrm>
          <a:prstGeom prst="rect">
            <a:avLst/>
          </a:prstGeom>
        </p:spPr>
      </p:pic>
      <p:pic>
        <p:nvPicPr>
          <p:cNvPr id="24" name="图片 23"/>
          <p:cNvPicPr>
            <a:picLocks noChangeAspect="1"/>
          </p:cNvPicPr>
          <p:nvPr/>
        </p:nvPicPr>
        <p:blipFill>
          <a:blip r:embed="rId8"/>
          <a:stretch>
            <a:fillRect/>
          </a:stretch>
        </p:blipFill>
        <p:spPr>
          <a:xfrm>
            <a:off x="5033513" y="3179736"/>
            <a:ext cx="914400" cy="228600"/>
          </a:xfrm>
          <a:prstGeom prst="rect">
            <a:avLst/>
          </a:prstGeom>
        </p:spPr>
      </p:pic>
      <p:sp>
        <p:nvSpPr>
          <p:cNvPr id="25" name="文本框 24"/>
          <p:cNvSpPr txBox="1"/>
          <p:nvPr/>
        </p:nvSpPr>
        <p:spPr>
          <a:xfrm>
            <a:off x="3933382" y="3505652"/>
            <a:ext cx="2014531" cy="714375"/>
          </a:xfrm>
          <a:prstGeom prst="rect">
            <a:avLst/>
          </a:prstGeom>
          <a:noFill/>
        </p:spPr>
        <p:txBody>
          <a:bodyPr wrap="square" rtlCol="0">
            <a:spAutoFit/>
          </a:bodyPr>
          <a:lstStyle/>
          <a:p>
            <a:r>
              <a:rPr lang="zh-CN" altLang="en-US" sz="1350" dirty="0" smtClean="0"/>
              <a:t>用同样的方法将他们生成层面并各自赋值（从</a:t>
            </a:r>
            <a:r>
              <a:rPr lang="en-US" altLang="zh-CN" sz="1350" dirty="0" smtClean="0"/>
              <a:t>1</a:t>
            </a:r>
            <a:r>
              <a:rPr lang="zh-CN" altLang="en-US" sz="1350" dirty="0" smtClean="0"/>
              <a:t>开始赋值）</a:t>
            </a:r>
            <a:endParaRPr lang="zh-CN" altLang="en-US" sz="1350" dirty="0"/>
          </a:p>
        </p:txBody>
      </p:sp>
      <p:pic>
        <p:nvPicPr>
          <p:cNvPr id="26" name="图片 25"/>
          <p:cNvPicPr>
            <a:picLocks noChangeAspect="1"/>
          </p:cNvPicPr>
          <p:nvPr/>
        </p:nvPicPr>
        <p:blipFill>
          <a:blip r:embed="rId9"/>
          <a:stretch>
            <a:fillRect/>
          </a:stretch>
        </p:blipFill>
        <p:spPr>
          <a:xfrm>
            <a:off x="6158492" y="2904209"/>
            <a:ext cx="1532129" cy="2203177"/>
          </a:xfrm>
          <a:prstGeom prst="rect">
            <a:avLst/>
          </a:prstGeom>
        </p:spPr>
      </p:pic>
      <p:sp>
        <p:nvSpPr>
          <p:cNvPr id="27" name="右箭头 26"/>
          <p:cNvSpPr/>
          <p:nvPr/>
        </p:nvSpPr>
        <p:spPr>
          <a:xfrm>
            <a:off x="3245861" y="1620213"/>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右箭头 27"/>
          <p:cNvSpPr/>
          <p:nvPr/>
        </p:nvSpPr>
        <p:spPr>
          <a:xfrm>
            <a:off x="5707908" y="1616495"/>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右箭头 28"/>
          <p:cNvSpPr/>
          <p:nvPr/>
        </p:nvSpPr>
        <p:spPr>
          <a:xfrm>
            <a:off x="3607414" y="3778397"/>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a:t>相</a:t>
            </a:r>
            <a:r>
              <a:rPr lang="zh-CN" altLang="en-US" sz="1350" b="1" dirty="0" smtClean="0"/>
              <a:t>建模（方法</a:t>
            </a:r>
            <a:r>
              <a:rPr lang="en-US" altLang="zh-CN" sz="1350" b="1" dirty="0" smtClean="0"/>
              <a:t>1</a:t>
            </a:r>
            <a:r>
              <a:rPr lang="zh-CN" altLang="en-US" sz="1350" b="1" dirty="0" smtClean="0"/>
              <a:t>）</a:t>
            </a:r>
            <a:endParaRPr lang="zh-CN" altLang="en-US" sz="1350" b="1" dirty="0"/>
          </a:p>
        </p:txBody>
      </p:sp>
      <p:sp>
        <p:nvSpPr>
          <p:cNvPr id="21" name="文本框 20"/>
          <p:cNvSpPr txBox="1"/>
          <p:nvPr/>
        </p:nvSpPr>
        <p:spPr>
          <a:xfrm>
            <a:off x="3614468" y="452152"/>
            <a:ext cx="2119236" cy="2792095"/>
          </a:xfrm>
          <a:prstGeom prst="rect">
            <a:avLst/>
          </a:prstGeom>
          <a:noFill/>
        </p:spPr>
        <p:txBody>
          <a:bodyPr wrap="square" rtlCol="0">
            <a:spAutoFit/>
          </a:bodyPr>
          <a:lstStyle/>
          <a:p>
            <a:r>
              <a:rPr lang="zh-CN" altLang="en-US" sz="1350" dirty="0" smtClean="0"/>
              <a:t>双击背景相层面进行设置，进行面面运算，选择替代运算，依次导入其他相面进行替代叠合，先叠合面积大的相面，再叠合面积小、处于顶层的相面。</a:t>
            </a:r>
            <a:endParaRPr lang="en-US" altLang="zh-CN" sz="1350" dirty="0" smtClean="0"/>
          </a:p>
          <a:p>
            <a:endParaRPr lang="en-US" altLang="zh-CN" sz="1350" dirty="0"/>
          </a:p>
          <a:p>
            <a:endParaRPr lang="en-US" altLang="zh-CN" sz="1350" dirty="0" smtClean="0"/>
          </a:p>
          <a:p>
            <a:r>
              <a:rPr lang="zh-CN" altLang="en-US" sz="1350" dirty="0"/>
              <a:t>再</a:t>
            </a:r>
            <a:r>
              <a:rPr lang="zh-CN" altLang="en-US" sz="1350" dirty="0" smtClean="0"/>
              <a:t>对色程进行如图所示的设置</a:t>
            </a:r>
            <a:endParaRPr lang="en-US" altLang="zh-CN" sz="1350" dirty="0" smtClean="0"/>
          </a:p>
          <a:p>
            <a:endParaRPr lang="en-US" altLang="zh-CN" sz="1350" dirty="0" smtClean="0"/>
          </a:p>
          <a:p>
            <a:r>
              <a:rPr lang="zh-CN" altLang="en-US" sz="1350" dirty="0" smtClean="0"/>
              <a:t>把该背景相重命名为该小层的名字方便之后使用</a:t>
            </a:r>
            <a:endParaRPr lang="zh-CN" altLang="en-US" sz="1350" dirty="0"/>
          </a:p>
        </p:txBody>
      </p:sp>
      <p:pic>
        <p:nvPicPr>
          <p:cNvPr id="26" name="图片 25"/>
          <p:cNvPicPr>
            <a:picLocks noChangeAspect="1"/>
          </p:cNvPicPr>
          <p:nvPr/>
        </p:nvPicPr>
        <p:blipFill>
          <a:blip r:embed="rId1"/>
          <a:stretch>
            <a:fillRect/>
          </a:stretch>
        </p:blipFill>
        <p:spPr>
          <a:xfrm>
            <a:off x="1395461" y="452152"/>
            <a:ext cx="2137642" cy="3073895"/>
          </a:xfrm>
          <a:prstGeom prst="rect">
            <a:avLst/>
          </a:prstGeom>
        </p:spPr>
      </p:pic>
      <p:pic>
        <p:nvPicPr>
          <p:cNvPr id="4" name="图片 3"/>
          <p:cNvPicPr>
            <a:picLocks noChangeAspect="1"/>
          </p:cNvPicPr>
          <p:nvPr/>
        </p:nvPicPr>
        <p:blipFill>
          <a:blip r:embed="rId2"/>
          <a:stretch>
            <a:fillRect/>
          </a:stretch>
        </p:blipFill>
        <p:spPr>
          <a:xfrm>
            <a:off x="5660411" y="452151"/>
            <a:ext cx="2140898" cy="3073895"/>
          </a:xfrm>
          <a:prstGeom prst="rect">
            <a:avLst/>
          </a:prstGeom>
        </p:spPr>
      </p:pic>
      <p:pic>
        <p:nvPicPr>
          <p:cNvPr id="5" name="图片 4"/>
          <p:cNvPicPr>
            <a:picLocks noChangeAspect="1"/>
          </p:cNvPicPr>
          <p:nvPr/>
        </p:nvPicPr>
        <p:blipFill>
          <a:blip r:embed="rId3"/>
          <a:stretch>
            <a:fillRect/>
          </a:stretch>
        </p:blipFill>
        <p:spPr>
          <a:xfrm>
            <a:off x="5530404" y="3551027"/>
            <a:ext cx="2270904" cy="1519193"/>
          </a:xfrm>
          <a:prstGeom prst="rect">
            <a:avLst/>
          </a:prstGeom>
        </p:spPr>
      </p:pic>
      <p:pic>
        <p:nvPicPr>
          <p:cNvPr id="27" name="图片 26"/>
          <p:cNvPicPr>
            <a:picLocks noChangeAspect="1"/>
          </p:cNvPicPr>
          <p:nvPr/>
        </p:nvPicPr>
        <p:blipFill>
          <a:blip r:embed="rId4"/>
          <a:stretch>
            <a:fillRect/>
          </a:stretch>
        </p:blipFill>
        <p:spPr>
          <a:xfrm>
            <a:off x="1220711" y="3526046"/>
            <a:ext cx="2622854" cy="1569155"/>
          </a:xfrm>
          <a:prstGeom prst="rect">
            <a:avLst/>
          </a:prstGeom>
        </p:spPr>
      </p:pic>
      <p:sp>
        <p:nvSpPr>
          <p:cNvPr id="28" name="文本框 27"/>
          <p:cNvSpPr txBox="1"/>
          <p:nvPr/>
        </p:nvSpPr>
        <p:spPr>
          <a:xfrm>
            <a:off x="4027251" y="3953055"/>
            <a:ext cx="1503153" cy="506730"/>
          </a:xfrm>
          <a:prstGeom prst="rect">
            <a:avLst/>
          </a:prstGeom>
          <a:noFill/>
        </p:spPr>
        <p:txBody>
          <a:bodyPr wrap="square" rtlCol="0">
            <a:spAutoFit/>
          </a:bodyPr>
          <a:lstStyle/>
          <a:p>
            <a:r>
              <a:rPr lang="zh-CN" altLang="en-US" sz="1350" dirty="0" smtClean="0"/>
              <a:t>显示该层面进行查看</a:t>
            </a:r>
            <a:endParaRPr lang="zh-CN" altLang="en-US" sz="135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a:t>相</a:t>
            </a:r>
            <a:r>
              <a:rPr lang="zh-CN" altLang="en-US" sz="1350" b="1" dirty="0" smtClean="0"/>
              <a:t>建模（方法</a:t>
            </a:r>
            <a:r>
              <a:rPr lang="en-US" altLang="zh-CN" sz="1350" b="1" dirty="0" smtClean="0"/>
              <a:t>1</a:t>
            </a:r>
            <a:r>
              <a:rPr lang="zh-CN" altLang="en-US" sz="1350" b="1" dirty="0" smtClean="0"/>
              <a:t>）</a:t>
            </a:r>
            <a:endParaRPr lang="zh-CN" altLang="en-US" sz="1350" b="1" dirty="0"/>
          </a:p>
        </p:txBody>
      </p:sp>
      <p:sp>
        <p:nvSpPr>
          <p:cNvPr id="21" name="文本框 20"/>
          <p:cNvSpPr txBox="1"/>
          <p:nvPr/>
        </p:nvSpPr>
        <p:spPr>
          <a:xfrm>
            <a:off x="1417599" y="2101493"/>
            <a:ext cx="1491733" cy="714375"/>
          </a:xfrm>
          <a:prstGeom prst="rect">
            <a:avLst/>
          </a:prstGeom>
          <a:noFill/>
        </p:spPr>
        <p:txBody>
          <a:bodyPr wrap="square" rtlCol="0">
            <a:spAutoFit/>
          </a:bodyPr>
          <a:lstStyle/>
          <a:p>
            <a:r>
              <a:rPr lang="zh-CN" altLang="en-US" sz="1350" dirty="0" smtClean="0"/>
              <a:t>用同样的方法做出全部沉积相图层面</a:t>
            </a:r>
            <a:endParaRPr lang="zh-CN" altLang="en-US" sz="1350" dirty="0"/>
          </a:p>
        </p:txBody>
      </p:sp>
      <p:sp>
        <p:nvSpPr>
          <p:cNvPr id="28" name="文本框 27"/>
          <p:cNvSpPr txBox="1"/>
          <p:nvPr/>
        </p:nvSpPr>
        <p:spPr>
          <a:xfrm>
            <a:off x="3275675" y="2101493"/>
            <a:ext cx="1503153" cy="299085"/>
          </a:xfrm>
          <a:prstGeom prst="rect">
            <a:avLst/>
          </a:prstGeom>
          <a:noFill/>
        </p:spPr>
        <p:txBody>
          <a:bodyPr wrap="square" rtlCol="0">
            <a:spAutoFit/>
          </a:bodyPr>
          <a:lstStyle/>
          <a:p>
            <a:r>
              <a:rPr lang="zh-CN" altLang="en-US" sz="1350" dirty="0" smtClean="0"/>
              <a:t>进行相建模</a:t>
            </a:r>
            <a:endParaRPr lang="zh-CN" altLang="en-US" sz="1350" dirty="0"/>
          </a:p>
        </p:txBody>
      </p:sp>
      <p:pic>
        <p:nvPicPr>
          <p:cNvPr id="3" name="图片 2"/>
          <p:cNvPicPr>
            <a:picLocks noChangeAspect="1"/>
          </p:cNvPicPr>
          <p:nvPr/>
        </p:nvPicPr>
        <p:blipFill>
          <a:blip r:embed="rId1"/>
          <a:stretch>
            <a:fillRect/>
          </a:stretch>
        </p:blipFill>
        <p:spPr>
          <a:xfrm>
            <a:off x="1417599" y="432008"/>
            <a:ext cx="1300163" cy="1514475"/>
          </a:xfrm>
          <a:prstGeom prst="rect">
            <a:avLst/>
          </a:prstGeom>
        </p:spPr>
      </p:pic>
      <p:pic>
        <p:nvPicPr>
          <p:cNvPr id="6" name="图片 5"/>
          <p:cNvPicPr>
            <a:picLocks noChangeAspect="1"/>
          </p:cNvPicPr>
          <p:nvPr/>
        </p:nvPicPr>
        <p:blipFill>
          <a:blip r:embed="rId2"/>
          <a:stretch>
            <a:fillRect/>
          </a:stretch>
        </p:blipFill>
        <p:spPr>
          <a:xfrm>
            <a:off x="3055701" y="403433"/>
            <a:ext cx="1943100" cy="1543050"/>
          </a:xfrm>
          <a:prstGeom prst="rect">
            <a:avLst/>
          </a:prstGeom>
        </p:spPr>
      </p:pic>
      <p:pic>
        <p:nvPicPr>
          <p:cNvPr id="7" name="图片 6"/>
          <p:cNvPicPr>
            <a:picLocks noChangeAspect="1"/>
          </p:cNvPicPr>
          <p:nvPr/>
        </p:nvPicPr>
        <p:blipFill>
          <a:blip r:embed="rId3"/>
          <a:stretch>
            <a:fillRect/>
          </a:stretch>
        </p:blipFill>
        <p:spPr>
          <a:xfrm>
            <a:off x="4998801" y="463161"/>
            <a:ext cx="2926499" cy="1946483"/>
          </a:xfrm>
          <a:prstGeom prst="rect">
            <a:avLst/>
          </a:prstGeom>
        </p:spPr>
      </p:pic>
      <p:sp>
        <p:nvSpPr>
          <p:cNvPr id="12" name="文本框 11"/>
          <p:cNvSpPr txBox="1"/>
          <p:nvPr/>
        </p:nvSpPr>
        <p:spPr>
          <a:xfrm>
            <a:off x="4870322" y="2434289"/>
            <a:ext cx="3130679" cy="506730"/>
          </a:xfrm>
          <a:prstGeom prst="rect">
            <a:avLst/>
          </a:prstGeom>
          <a:noFill/>
        </p:spPr>
        <p:txBody>
          <a:bodyPr wrap="square" rtlCol="0">
            <a:spAutoFit/>
          </a:bodyPr>
          <a:lstStyle/>
          <a:p>
            <a:r>
              <a:rPr lang="zh-CN" altLang="en-US" sz="1350" dirty="0" smtClean="0"/>
              <a:t>生成新模型，开锁，方法选择赋值（</a:t>
            </a:r>
            <a:r>
              <a:rPr lang="en-US" altLang="zh-CN" sz="1350" b="1" dirty="0" smtClean="0"/>
              <a:t>Assign values</a:t>
            </a:r>
            <a:r>
              <a:rPr lang="zh-CN" altLang="en-US" sz="1350" dirty="0" smtClean="0"/>
              <a:t>），使用面进行赋值</a:t>
            </a:r>
            <a:endParaRPr lang="zh-CN" altLang="en-US" sz="1350" dirty="0"/>
          </a:p>
        </p:txBody>
      </p:sp>
      <p:pic>
        <p:nvPicPr>
          <p:cNvPr id="8" name="图片 7"/>
          <p:cNvPicPr>
            <a:picLocks noChangeAspect="1"/>
          </p:cNvPicPr>
          <p:nvPr/>
        </p:nvPicPr>
        <p:blipFill>
          <a:blip r:embed="rId4"/>
          <a:stretch>
            <a:fillRect/>
          </a:stretch>
        </p:blipFill>
        <p:spPr>
          <a:xfrm>
            <a:off x="1316149" y="2983295"/>
            <a:ext cx="2803225" cy="863915"/>
          </a:xfrm>
          <a:prstGeom prst="rect">
            <a:avLst/>
          </a:prstGeom>
        </p:spPr>
      </p:pic>
      <p:sp>
        <p:nvSpPr>
          <p:cNvPr id="14" name="文本框 13"/>
          <p:cNvSpPr txBox="1"/>
          <p:nvPr/>
        </p:nvSpPr>
        <p:spPr>
          <a:xfrm>
            <a:off x="1349311" y="4192442"/>
            <a:ext cx="2733482" cy="506730"/>
          </a:xfrm>
          <a:prstGeom prst="rect">
            <a:avLst/>
          </a:prstGeom>
          <a:noFill/>
        </p:spPr>
        <p:txBody>
          <a:bodyPr wrap="square" rtlCol="0">
            <a:spAutoFit/>
          </a:bodyPr>
          <a:lstStyle/>
          <a:p>
            <a:r>
              <a:rPr lang="zh-CN" altLang="en-US" sz="1350" dirty="0" smtClean="0"/>
              <a:t>对层面进行逐一赋值，全部赋值后在</a:t>
            </a:r>
            <a:r>
              <a:rPr lang="en-US" altLang="zh-CN" sz="1350" dirty="0" smtClean="0"/>
              <a:t>Model</a:t>
            </a:r>
            <a:r>
              <a:rPr lang="zh-CN" altLang="en-US" sz="1350" dirty="0" smtClean="0"/>
              <a:t>里进行查看</a:t>
            </a:r>
            <a:endParaRPr lang="zh-CN" altLang="en-US" sz="1350" dirty="0"/>
          </a:p>
        </p:txBody>
      </p:sp>
      <p:pic>
        <p:nvPicPr>
          <p:cNvPr id="9" name="图片 8"/>
          <p:cNvPicPr>
            <a:picLocks noChangeAspect="1"/>
          </p:cNvPicPr>
          <p:nvPr/>
        </p:nvPicPr>
        <p:blipFill>
          <a:blip r:embed="rId5"/>
          <a:stretch>
            <a:fillRect/>
          </a:stretch>
        </p:blipFill>
        <p:spPr>
          <a:xfrm>
            <a:off x="5941502" y="3103802"/>
            <a:ext cx="1872135" cy="1949120"/>
          </a:xfrm>
          <a:prstGeom prst="rect">
            <a:avLst/>
          </a:prstGeom>
        </p:spPr>
      </p:pic>
      <p:pic>
        <p:nvPicPr>
          <p:cNvPr id="11" name="图片 10"/>
          <p:cNvPicPr>
            <a:picLocks noChangeAspect="1"/>
          </p:cNvPicPr>
          <p:nvPr/>
        </p:nvPicPr>
        <p:blipFill>
          <a:blip r:embed="rId6"/>
          <a:stretch>
            <a:fillRect/>
          </a:stretch>
        </p:blipFill>
        <p:spPr>
          <a:xfrm>
            <a:off x="4074345" y="3382836"/>
            <a:ext cx="1709345" cy="1554776"/>
          </a:xfrm>
          <a:prstGeom prst="rect">
            <a:avLst/>
          </a:prstGeom>
        </p:spPr>
      </p:pic>
      <p:sp>
        <p:nvSpPr>
          <p:cNvPr id="18" name="右箭头 17"/>
          <p:cNvSpPr/>
          <p:nvPr/>
        </p:nvSpPr>
        <p:spPr>
          <a:xfrm>
            <a:off x="2727026" y="1469131"/>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右箭头 18"/>
          <p:cNvSpPr/>
          <p:nvPr/>
        </p:nvSpPr>
        <p:spPr>
          <a:xfrm>
            <a:off x="3886721" y="3837881"/>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右箭头 19"/>
          <p:cNvSpPr/>
          <p:nvPr/>
        </p:nvSpPr>
        <p:spPr>
          <a:xfrm>
            <a:off x="4614288" y="1469131"/>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右箭头 21"/>
          <p:cNvSpPr/>
          <p:nvPr/>
        </p:nvSpPr>
        <p:spPr>
          <a:xfrm rot="8449544">
            <a:off x="4376275" y="2678935"/>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t="41221"/>
          <a:stretch>
            <a:fillRect/>
          </a:stretch>
        </p:blipFill>
        <p:spPr>
          <a:xfrm>
            <a:off x="4579620" y="1491615"/>
            <a:ext cx="3451860" cy="2568575"/>
          </a:xfrm>
          <a:prstGeom prst="rect">
            <a:avLst/>
          </a:prstGeom>
        </p:spPr>
      </p:pic>
      <p:sp>
        <p:nvSpPr>
          <p:cNvPr id="5" name="文本框 4"/>
          <p:cNvSpPr txBox="1"/>
          <p:nvPr/>
        </p:nvSpPr>
        <p:spPr>
          <a:xfrm>
            <a:off x="3839845" y="2933065"/>
            <a:ext cx="3048000" cy="368300"/>
          </a:xfrm>
          <a:prstGeom prst="rect">
            <a:avLst/>
          </a:prstGeom>
          <a:noFill/>
        </p:spPr>
        <p:txBody>
          <a:bodyPr wrap="square" rtlCol="0">
            <a:spAutoFit/>
          </a:bodyPr>
          <a:p>
            <a:r>
              <a:rPr lang="en-US" altLang="zh-CN">
                <a:highlight>
                  <a:srgbClr val="FFFF00"/>
                </a:highlight>
              </a:rPr>
              <a:t>welltops import</a:t>
            </a:r>
            <a:endParaRPr lang="en-US" altLang="zh-CN">
              <a:highlight>
                <a:srgbClr val="FFFF00"/>
              </a:highlight>
            </a:endParaRPr>
          </a:p>
        </p:txBody>
      </p:sp>
      <p:pic>
        <p:nvPicPr>
          <p:cNvPr id="6" name="图片 5"/>
          <p:cNvPicPr>
            <a:picLocks noChangeAspect="1"/>
          </p:cNvPicPr>
          <p:nvPr/>
        </p:nvPicPr>
        <p:blipFill>
          <a:blip r:embed="rId2"/>
          <a:stretch>
            <a:fillRect/>
          </a:stretch>
        </p:blipFill>
        <p:spPr>
          <a:xfrm>
            <a:off x="320675" y="952500"/>
            <a:ext cx="2512695" cy="249491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右箭头 26"/>
          <p:cNvSpPr/>
          <p:nvPr/>
        </p:nvSpPr>
        <p:spPr>
          <a:xfrm rot="9888747">
            <a:off x="3156610" y="2818627"/>
            <a:ext cx="2460175"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a:t>相</a:t>
            </a:r>
            <a:r>
              <a:rPr lang="zh-CN" altLang="en-US" sz="1350" b="1" dirty="0" smtClean="0"/>
              <a:t>建模（方法</a:t>
            </a:r>
            <a:r>
              <a:rPr lang="en-US" altLang="zh-CN" sz="1350" b="1" dirty="0" smtClean="0"/>
              <a:t>2</a:t>
            </a:r>
            <a:r>
              <a:rPr lang="zh-CN" altLang="en-US" sz="1350" b="1" dirty="0" smtClean="0"/>
              <a:t>）</a:t>
            </a:r>
            <a:endParaRPr lang="zh-CN" altLang="en-US" sz="1350" b="1" dirty="0"/>
          </a:p>
        </p:txBody>
      </p:sp>
      <p:sp>
        <p:nvSpPr>
          <p:cNvPr id="14" name="文本框 13"/>
          <p:cNvSpPr txBox="1"/>
          <p:nvPr/>
        </p:nvSpPr>
        <p:spPr>
          <a:xfrm>
            <a:off x="3555516" y="116685"/>
            <a:ext cx="2733482" cy="299085"/>
          </a:xfrm>
          <a:prstGeom prst="rect">
            <a:avLst/>
          </a:prstGeom>
          <a:noFill/>
        </p:spPr>
        <p:txBody>
          <a:bodyPr wrap="square" rtlCol="0">
            <a:spAutoFit/>
          </a:bodyPr>
          <a:lstStyle/>
          <a:p>
            <a:r>
              <a:rPr lang="zh-CN" altLang="en-US" sz="1350" dirty="0" smtClean="0"/>
              <a:t>神经网络模拟</a:t>
            </a:r>
            <a:endParaRPr lang="zh-CN" altLang="en-US" sz="1350" dirty="0"/>
          </a:p>
        </p:txBody>
      </p:sp>
      <p:sp>
        <p:nvSpPr>
          <p:cNvPr id="15" name="文本框 14"/>
          <p:cNvSpPr txBox="1"/>
          <p:nvPr/>
        </p:nvSpPr>
        <p:spPr>
          <a:xfrm>
            <a:off x="1547909" y="1661685"/>
            <a:ext cx="1277242" cy="299085"/>
          </a:xfrm>
          <a:prstGeom prst="rect">
            <a:avLst/>
          </a:prstGeom>
          <a:noFill/>
        </p:spPr>
        <p:txBody>
          <a:bodyPr wrap="square" rtlCol="0">
            <a:spAutoFit/>
          </a:bodyPr>
          <a:lstStyle/>
          <a:p>
            <a:r>
              <a:rPr lang="zh-CN" altLang="en-US" sz="1350" dirty="0" smtClean="0"/>
              <a:t>训练估算模型</a:t>
            </a:r>
            <a:endParaRPr lang="zh-CN" altLang="en-US" sz="1350" dirty="0"/>
          </a:p>
        </p:txBody>
      </p:sp>
      <p:pic>
        <p:nvPicPr>
          <p:cNvPr id="5" name="图片 4"/>
          <p:cNvPicPr>
            <a:picLocks noChangeAspect="1"/>
          </p:cNvPicPr>
          <p:nvPr/>
        </p:nvPicPr>
        <p:blipFill>
          <a:blip r:embed="rId1"/>
          <a:stretch>
            <a:fillRect/>
          </a:stretch>
        </p:blipFill>
        <p:spPr>
          <a:xfrm>
            <a:off x="1266263" y="586348"/>
            <a:ext cx="1707356" cy="1042988"/>
          </a:xfrm>
          <a:prstGeom prst="rect">
            <a:avLst/>
          </a:prstGeom>
        </p:spPr>
      </p:pic>
      <p:pic>
        <p:nvPicPr>
          <p:cNvPr id="10" name="图片 9"/>
          <p:cNvPicPr>
            <a:picLocks noChangeAspect="1"/>
          </p:cNvPicPr>
          <p:nvPr/>
        </p:nvPicPr>
        <p:blipFill>
          <a:blip r:embed="rId2"/>
          <a:stretch>
            <a:fillRect/>
          </a:stretch>
        </p:blipFill>
        <p:spPr>
          <a:xfrm>
            <a:off x="3159820" y="498176"/>
            <a:ext cx="1762437" cy="2166241"/>
          </a:xfrm>
          <a:prstGeom prst="rect">
            <a:avLst/>
          </a:prstGeom>
        </p:spPr>
      </p:pic>
      <p:pic>
        <p:nvPicPr>
          <p:cNvPr id="13" name="图片 12"/>
          <p:cNvPicPr>
            <a:picLocks noChangeAspect="1"/>
          </p:cNvPicPr>
          <p:nvPr/>
        </p:nvPicPr>
        <p:blipFill>
          <a:blip r:embed="rId3"/>
          <a:stretch>
            <a:fillRect/>
          </a:stretch>
        </p:blipFill>
        <p:spPr>
          <a:xfrm>
            <a:off x="5268335" y="586348"/>
            <a:ext cx="2041325" cy="1912504"/>
          </a:xfrm>
          <a:prstGeom prst="rect">
            <a:avLst/>
          </a:prstGeom>
        </p:spPr>
      </p:pic>
      <p:sp>
        <p:nvSpPr>
          <p:cNvPr id="18" name="文本框 17"/>
          <p:cNvSpPr txBox="1"/>
          <p:nvPr/>
        </p:nvSpPr>
        <p:spPr>
          <a:xfrm>
            <a:off x="3170758" y="2768908"/>
            <a:ext cx="1751499" cy="714375"/>
          </a:xfrm>
          <a:prstGeom prst="rect">
            <a:avLst/>
          </a:prstGeom>
          <a:noFill/>
        </p:spPr>
        <p:txBody>
          <a:bodyPr wrap="square" rtlCol="0">
            <a:spAutoFit/>
          </a:bodyPr>
          <a:lstStyle/>
          <a:p>
            <a:r>
              <a:rPr lang="zh-CN" altLang="en-US" sz="1350" dirty="0" smtClean="0"/>
              <a:t>使用神经网络算法进行估算，选择有孔渗曲线的井和孔渗曲线</a:t>
            </a:r>
            <a:endParaRPr lang="zh-CN" altLang="en-US" sz="1350" dirty="0"/>
          </a:p>
        </p:txBody>
      </p:sp>
      <p:sp>
        <p:nvSpPr>
          <p:cNvPr id="19" name="文本框 18"/>
          <p:cNvSpPr txBox="1"/>
          <p:nvPr/>
        </p:nvSpPr>
        <p:spPr>
          <a:xfrm>
            <a:off x="5413247" y="2686330"/>
            <a:ext cx="1751499" cy="299085"/>
          </a:xfrm>
          <a:prstGeom prst="rect">
            <a:avLst/>
          </a:prstGeom>
          <a:noFill/>
        </p:spPr>
        <p:txBody>
          <a:bodyPr wrap="square" rtlCol="0">
            <a:spAutoFit/>
          </a:bodyPr>
          <a:lstStyle/>
          <a:p>
            <a:r>
              <a:rPr lang="zh-CN" altLang="en-US" sz="1350" dirty="0" smtClean="0"/>
              <a:t>填入生成微相的数量</a:t>
            </a:r>
            <a:endParaRPr lang="zh-CN" altLang="en-US" sz="1350" dirty="0"/>
          </a:p>
        </p:txBody>
      </p:sp>
      <p:sp>
        <p:nvSpPr>
          <p:cNvPr id="20" name="文本框 19"/>
          <p:cNvSpPr txBox="1"/>
          <p:nvPr/>
        </p:nvSpPr>
        <p:spPr>
          <a:xfrm>
            <a:off x="1547908" y="4182755"/>
            <a:ext cx="1277242" cy="299085"/>
          </a:xfrm>
          <a:prstGeom prst="rect">
            <a:avLst/>
          </a:prstGeom>
          <a:noFill/>
        </p:spPr>
        <p:txBody>
          <a:bodyPr wrap="square" rtlCol="0">
            <a:spAutoFit/>
          </a:bodyPr>
          <a:lstStyle/>
          <a:p>
            <a:r>
              <a:rPr lang="zh-CN" altLang="en-US" sz="1350" dirty="0"/>
              <a:t>粗</a:t>
            </a:r>
            <a:r>
              <a:rPr lang="zh-CN" altLang="en-US" sz="1350" dirty="0" smtClean="0"/>
              <a:t>化数据</a:t>
            </a:r>
            <a:endParaRPr lang="zh-CN" altLang="en-US" sz="1350" dirty="0"/>
          </a:p>
        </p:txBody>
      </p:sp>
      <p:pic>
        <p:nvPicPr>
          <p:cNvPr id="16" name="图片 15"/>
          <p:cNvPicPr>
            <a:picLocks noChangeAspect="1"/>
          </p:cNvPicPr>
          <p:nvPr/>
        </p:nvPicPr>
        <p:blipFill>
          <a:blip r:embed="rId4"/>
          <a:stretch>
            <a:fillRect/>
          </a:stretch>
        </p:blipFill>
        <p:spPr>
          <a:xfrm>
            <a:off x="1232838" y="2521070"/>
            <a:ext cx="1907381" cy="1493044"/>
          </a:xfrm>
          <a:prstGeom prst="rect">
            <a:avLst/>
          </a:prstGeom>
        </p:spPr>
      </p:pic>
      <p:pic>
        <p:nvPicPr>
          <p:cNvPr id="17" name="图片 16"/>
          <p:cNvPicPr>
            <a:picLocks noChangeAspect="1"/>
          </p:cNvPicPr>
          <p:nvPr/>
        </p:nvPicPr>
        <p:blipFill>
          <a:blip r:embed="rId5"/>
          <a:stretch>
            <a:fillRect/>
          </a:stretch>
        </p:blipFill>
        <p:spPr>
          <a:xfrm>
            <a:off x="5490143" y="2963329"/>
            <a:ext cx="1597707" cy="2003955"/>
          </a:xfrm>
          <a:prstGeom prst="rect">
            <a:avLst/>
          </a:prstGeom>
        </p:spPr>
      </p:pic>
      <p:sp>
        <p:nvSpPr>
          <p:cNvPr id="23" name="文本框 22"/>
          <p:cNvSpPr txBox="1"/>
          <p:nvPr/>
        </p:nvSpPr>
        <p:spPr>
          <a:xfrm>
            <a:off x="3321464" y="4182755"/>
            <a:ext cx="1884737" cy="922020"/>
          </a:xfrm>
          <a:prstGeom prst="rect">
            <a:avLst/>
          </a:prstGeom>
          <a:noFill/>
        </p:spPr>
        <p:txBody>
          <a:bodyPr wrap="square" rtlCol="0">
            <a:spAutoFit/>
          </a:bodyPr>
          <a:lstStyle/>
          <a:p>
            <a:r>
              <a:rPr lang="zh-CN" altLang="en-US" sz="1350" dirty="0" smtClean="0"/>
              <a:t>对刚生成的神经网络计算结果进行粗化，方法使用取众数（</a:t>
            </a:r>
            <a:r>
              <a:rPr lang="en-US" altLang="zh-CN" sz="1350" b="1" dirty="0" smtClean="0"/>
              <a:t>Most of</a:t>
            </a:r>
            <a:r>
              <a:rPr lang="zh-CN" altLang="en-US" sz="1350" dirty="0" smtClean="0"/>
              <a:t>）</a:t>
            </a:r>
            <a:endParaRPr lang="zh-CN" altLang="en-US" sz="1350" dirty="0"/>
          </a:p>
        </p:txBody>
      </p:sp>
      <p:sp>
        <p:nvSpPr>
          <p:cNvPr id="24" name="右箭头 23"/>
          <p:cNvSpPr/>
          <p:nvPr/>
        </p:nvSpPr>
        <p:spPr>
          <a:xfrm>
            <a:off x="2764970" y="1718711"/>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右箭头 24"/>
          <p:cNvSpPr/>
          <p:nvPr/>
        </p:nvSpPr>
        <p:spPr>
          <a:xfrm>
            <a:off x="4941857" y="1718711"/>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右箭头 25"/>
          <p:cNvSpPr/>
          <p:nvPr/>
        </p:nvSpPr>
        <p:spPr>
          <a:xfrm>
            <a:off x="3140219" y="4044827"/>
            <a:ext cx="217670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a:t>相</a:t>
            </a:r>
            <a:r>
              <a:rPr lang="zh-CN" altLang="en-US" sz="1350" b="1" dirty="0" smtClean="0"/>
              <a:t>建模（方法</a:t>
            </a:r>
            <a:r>
              <a:rPr lang="en-US" altLang="zh-CN" sz="1350" b="1" dirty="0" smtClean="0"/>
              <a:t>2</a:t>
            </a:r>
            <a:r>
              <a:rPr lang="zh-CN" altLang="en-US" sz="1350" b="1" dirty="0" smtClean="0"/>
              <a:t>）</a:t>
            </a:r>
            <a:endParaRPr lang="zh-CN" altLang="en-US" sz="1350" b="1" dirty="0"/>
          </a:p>
        </p:txBody>
      </p:sp>
      <p:pic>
        <p:nvPicPr>
          <p:cNvPr id="4" name="图片 3"/>
          <p:cNvPicPr>
            <a:picLocks noChangeAspect="1"/>
          </p:cNvPicPr>
          <p:nvPr/>
        </p:nvPicPr>
        <p:blipFill>
          <a:blip r:embed="rId1"/>
          <a:stretch>
            <a:fillRect/>
          </a:stretch>
        </p:blipFill>
        <p:spPr>
          <a:xfrm>
            <a:off x="1566662" y="1220767"/>
            <a:ext cx="1857375" cy="1550194"/>
          </a:xfrm>
          <a:prstGeom prst="rect">
            <a:avLst/>
          </a:prstGeom>
        </p:spPr>
      </p:pic>
      <p:sp>
        <p:nvSpPr>
          <p:cNvPr id="5" name="文本框 4"/>
          <p:cNvSpPr txBox="1"/>
          <p:nvPr/>
        </p:nvSpPr>
        <p:spPr>
          <a:xfrm>
            <a:off x="1262581" y="264980"/>
            <a:ext cx="6780290" cy="506730"/>
          </a:xfrm>
          <a:prstGeom prst="rect">
            <a:avLst/>
          </a:prstGeom>
          <a:noFill/>
        </p:spPr>
        <p:txBody>
          <a:bodyPr wrap="square" rtlCol="0">
            <a:spAutoFit/>
          </a:bodyPr>
          <a:lstStyle/>
          <a:p>
            <a:r>
              <a:rPr lang="zh-CN" altLang="en-US" sz="1350" dirty="0" smtClean="0"/>
              <a:t>对粗化后的神经网络计算结果进行数据分析，但对于井数少的井区由于样本资料少分析效果差可跳过这步，下步有简化的设置方法</a:t>
            </a:r>
            <a:endParaRPr lang="zh-CN" altLang="en-US" sz="1350" dirty="0"/>
          </a:p>
        </p:txBody>
      </p:sp>
      <p:pic>
        <p:nvPicPr>
          <p:cNvPr id="6" name="图片 5"/>
          <p:cNvPicPr>
            <a:picLocks noChangeAspect="1"/>
          </p:cNvPicPr>
          <p:nvPr/>
        </p:nvPicPr>
        <p:blipFill>
          <a:blip r:embed="rId2"/>
          <a:stretch>
            <a:fillRect/>
          </a:stretch>
        </p:blipFill>
        <p:spPr>
          <a:xfrm>
            <a:off x="4465464" y="815785"/>
            <a:ext cx="2999499" cy="2360157"/>
          </a:xfrm>
          <a:prstGeom prst="rect">
            <a:avLst/>
          </a:prstGeom>
        </p:spPr>
      </p:pic>
      <p:pic>
        <p:nvPicPr>
          <p:cNvPr id="7" name="图片 6"/>
          <p:cNvPicPr>
            <a:picLocks noChangeAspect="1"/>
          </p:cNvPicPr>
          <p:nvPr/>
        </p:nvPicPr>
        <p:blipFill>
          <a:blip r:embed="rId3"/>
          <a:stretch>
            <a:fillRect/>
          </a:stretch>
        </p:blipFill>
        <p:spPr>
          <a:xfrm>
            <a:off x="4129607" y="3328825"/>
            <a:ext cx="3671213" cy="1172420"/>
          </a:xfrm>
          <a:prstGeom prst="rect">
            <a:avLst/>
          </a:prstGeom>
        </p:spPr>
      </p:pic>
      <p:graphicFrame>
        <p:nvGraphicFramePr>
          <p:cNvPr id="8" name="表格 7"/>
          <p:cNvGraphicFramePr>
            <a:graphicFrameLocks noGrp="1"/>
          </p:cNvGraphicFramePr>
          <p:nvPr/>
        </p:nvGraphicFramePr>
        <p:xfrm>
          <a:off x="1326941" y="3236378"/>
          <a:ext cx="2526665" cy="1482725"/>
        </p:xfrm>
        <a:graphic>
          <a:graphicData uri="http://schemas.openxmlformats.org/drawingml/2006/table">
            <a:tbl>
              <a:tblPr>
                <a:tableStyleId>{5C22544A-7EE6-4342-B048-85BDC9FD1C3A}</a:tableStyleId>
              </a:tblPr>
              <a:tblGrid>
                <a:gridCol w="688340"/>
                <a:gridCol w="554355"/>
                <a:gridCol w="1283970"/>
              </a:tblGrid>
              <a:tr h="135890">
                <a:tc>
                  <a:txBody>
                    <a:bodyPr/>
                    <a:lstStyle/>
                    <a:p>
                      <a:pPr algn="ctr" fontAlgn="ctr"/>
                      <a:r>
                        <a:rPr lang="en-US" sz="825" u="none" strike="noStrike">
                          <a:effectLst/>
                        </a:rPr>
                        <a:t>Major azimuth</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主物源方向</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a:effectLst/>
                        </a:rPr>
                        <a:t>Major range</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相长</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主物源方向上的长度</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altLang="zh-CN" sz="825" u="none" strike="noStrike" dirty="0" smtClean="0">
                          <a:effectLst/>
                        </a:rPr>
                        <a:t>M</a:t>
                      </a:r>
                      <a:r>
                        <a:rPr lang="en-US" sz="825" u="none" strike="noStrike" dirty="0" smtClean="0">
                          <a:effectLst/>
                        </a:rPr>
                        <a:t>inor </a:t>
                      </a:r>
                      <a:r>
                        <a:rPr lang="en-US" sz="825" u="none" strike="noStrike" dirty="0">
                          <a:effectLst/>
                        </a:rPr>
                        <a:t>range</a:t>
                      </a:r>
                      <a:endParaRPr lang="en-US" sz="825" b="0" i="0" u="none" strike="noStrike" dirty="0">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相宽</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次物源方向上的长度</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altLang="zh-CN" sz="825" u="none" strike="noStrike" dirty="0" smtClean="0">
                          <a:effectLst/>
                        </a:rPr>
                        <a:t>B</a:t>
                      </a:r>
                      <a:r>
                        <a:rPr lang="en-US" sz="825" u="none" strike="noStrike" dirty="0" smtClean="0">
                          <a:effectLst/>
                        </a:rPr>
                        <a:t>and </a:t>
                      </a:r>
                      <a:r>
                        <a:rPr lang="en-US" sz="825" u="none" strike="noStrike" dirty="0">
                          <a:effectLst/>
                        </a:rPr>
                        <a:t>width</a:t>
                      </a:r>
                      <a:endParaRPr lang="en-US" sz="825" b="0" i="0" u="none" strike="noStrike" dirty="0">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带宽</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次方向平均井距的二倍</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dirty="0" smtClean="0">
                          <a:effectLst/>
                        </a:rPr>
                        <a:t>Search </a:t>
                      </a:r>
                      <a:r>
                        <a:rPr lang="en-US" sz="825" u="none" strike="noStrike" dirty="0">
                          <a:effectLst/>
                        </a:rPr>
                        <a:t>radius</a:t>
                      </a:r>
                      <a:endParaRPr lang="en-US" sz="825" b="0" i="0" u="none" strike="noStrike" dirty="0">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搜索半径</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工区最远两口井距离的一半</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259715">
                <a:tc>
                  <a:txBody>
                    <a:bodyPr/>
                    <a:lstStyle/>
                    <a:p>
                      <a:pPr algn="ctr" fontAlgn="ctr"/>
                      <a:r>
                        <a:rPr lang="en-US" sz="825" u="none" strike="noStrike" dirty="0" smtClean="0">
                          <a:effectLst/>
                        </a:rPr>
                        <a:t>Tolerance </a:t>
                      </a:r>
                      <a:r>
                        <a:rPr lang="en-US" sz="825" u="none" strike="noStrike" dirty="0">
                          <a:effectLst/>
                        </a:rPr>
                        <a:t>angle</a:t>
                      </a:r>
                      <a:endParaRPr lang="en-US" sz="825" b="0" i="0" u="none" strike="noStrike" dirty="0">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容限角</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en-US" altLang="zh-CN" sz="825" u="none" strike="noStrike">
                          <a:effectLst/>
                        </a:rPr>
                        <a:t>22.5-45°</a:t>
                      </a:r>
                      <a:endParaRPr lang="en-US" altLang="zh-CN"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dirty="0" smtClean="0">
                          <a:effectLst/>
                        </a:rPr>
                        <a:t>Lag </a:t>
                      </a:r>
                      <a:r>
                        <a:rPr lang="en-US" sz="825" u="none" strike="noStrike" dirty="0">
                          <a:effectLst/>
                        </a:rPr>
                        <a:t>distance</a:t>
                      </a:r>
                      <a:endParaRPr lang="en-US" sz="825" b="0" i="0" u="none" strike="noStrike" dirty="0">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滞后距</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en-US" sz="825" u="none" strike="noStrike">
                          <a:effectLst/>
                        </a:rPr>
                        <a:t>lag=search/No</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dirty="0" smtClean="0">
                          <a:effectLst/>
                        </a:rPr>
                        <a:t>Lag </a:t>
                      </a:r>
                      <a:r>
                        <a:rPr lang="en-US" sz="825" u="none" strike="noStrike" dirty="0">
                          <a:effectLst/>
                        </a:rPr>
                        <a:t>tolerance</a:t>
                      </a:r>
                      <a:endParaRPr lang="en-US" sz="825" b="0" i="0" u="none" strike="noStrike" dirty="0">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滞后容限</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en-US" altLang="zh-CN" sz="825" u="none" strike="noStrike">
                          <a:effectLst/>
                        </a:rPr>
                        <a:t>50%</a:t>
                      </a:r>
                      <a:endParaRPr lang="en-US" altLang="zh-CN"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a:effectLst/>
                        </a:rPr>
                        <a:t>No</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点对</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默认</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dirty="0" smtClean="0">
                          <a:effectLst/>
                        </a:rPr>
                        <a:t>Nugget</a:t>
                      </a:r>
                      <a:endParaRPr lang="en-US" sz="825" b="0" i="0" u="none" strike="noStrike" dirty="0">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块金值</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dirty="0">
                          <a:effectLst/>
                        </a:rPr>
                        <a:t>一般给</a:t>
                      </a:r>
                      <a:r>
                        <a:rPr lang="en-US" altLang="zh-CN" sz="825" u="none" strike="noStrike" dirty="0">
                          <a:effectLst/>
                        </a:rPr>
                        <a:t>0</a:t>
                      </a:r>
                      <a:endParaRPr lang="en-US" altLang="zh-CN" sz="825" b="0" i="0" u="none" strike="noStrike" dirty="0">
                        <a:solidFill>
                          <a:srgbClr val="000000"/>
                        </a:solidFill>
                        <a:effectLst/>
                        <a:latin typeface="等线" panose="02010600030101010101" charset="-122"/>
                        <a:ea typeface="等线" panose="02010600030101010101" charset="-122"/>
                      </a:endParaRPr>
                    </a:p>
                  </a:txBody>
                  <a:tcPr marL="7143" marR="7143" marT="7143" marB="0" anchor="ctr"/>
                </a:tc>
              </a:tr>
            </a:tbl>
          </a:graphicData>
        </a:graphic>
      </p:graphicFrame>
      <p:sp>
        <p:nvSpPr>
          <p:cNvPr id="9" name="文本框 8"/>
          <p:cNvSpPr txBox="1"/>
          <p:nvPr/>
        </p:nvSpPr>
        <p:spPr>
          <a:xfrm>
            <a:off x="4924494" y="4501244"/>
            <a:ext cx="2345417" cy="299085"/>
          </a:xfrm>
          <a:prstGeom prst="rect">
            <a:avLst/>
          </a:prstGeom>
          <a:noFill/>
        </p:spPr>
        <p:txBody>
          <a:bodyPr wrap="square" rtlCol="0">
            <a:spAutoFit/>
          </a:bodyPr>
          <a:lstStyle/>
          <a:p>
            <a:r>
              <a:rPr lang="zh-CN" altLang="en-US" sz="1350" dirty="0" smtClean="0"/>
              <a:t>每个层都要选中</a:t>
            </a:r>
            <a:endParaRPr lang="zh-CN" altLang="en-US" sz="1350" dirty="0"/>
          </a:p>
        </p:txBody>
      </p:sp>
      <p:sp>
        <p:nvSpPr>
          <p:cNvPr id="10" name="文本框 9"/>
          <p:cNvSpPr txBox="1"/>
          <p:nvPr/>
        </p:nvSpPr>
        <p:spPr>
          <a:xfrm>
            <a:off x="6332757" y="883543"/>
            <a:ext cx="995384" cy="506730"/>
          </a:xfrm>
          <a:prstGeom prst="rect">
            <a:avLst/>
          </a:prstGeom>
          <a:noFill/>
        </p:spPr>
        <p:txBody>
          <a:bodyPr wrap="square" rtlCol="0">
            <a:spAutoFit/>
          </a:bodyPr>
          <a:lstStyle/>
          <a:p>
            <a:r>
              <a:rPr lang="zh-CN" altLang="en-US" sz="1350" dirty="0" smtClean="0"/>
              <a:t>逐层逐相进行设置</a:t>
            </a:r>
            <a:endParaRPr lang="zh-CN" altLang="en-US" sz="135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50708" y="276999"/>
            <a:ext cx="1907381" cy="1571625"/>
          </a:xfrm>
          <a:prstGeom prst="rect">
            <a:avLst/>
          </a:prstGeom>
        </p:spPr>
      </p:pic>
      <p:sp>
        <p:nvSpPr>
          <p:cNvPr id="3" name="文本框 2"/>
          <p:cNvSpPr txBox="1"/>
          <p:nvPr/>
        </p:nvSpPr>
        <p:spPr>
          <a:xfrm>
            <a:off x="1220711" y="0"/>
            <a:ext cx="1693940" cy="299085"/>
          </a:xfrm>
          <a:prstGeom prst="rect">
            <a:avLst/>
          </a:prstGeom>
          <a:noFill/>
        </p:spPr>
        <p:txBody>
          <a:bodyPr wrap="square" rtlCol="0">
            <a:spAutoFit/>
          </a:bodyPr>
          <a:lstStyle/>
          <a:p>
            <a:r>
              <a:rPr lang="zh-CN" altLang="en-US" sz="1350" b="1" dirty="0"/>
              <a:t>相</a:t>
            </a:r>
            <a:r>
              <a:rPr lang="zh-CN" altLang="en-US" sz="1350" b="1" dirty="0" smtClean="0"/>
              <a:t>建模（方法</a:t>
            </a:r>
            <a:r>
              <a:rPr lang="en-US" altLang="zh-CN" sz="1350" b="1" dirty="0" smtClean="0"/>
              <a:t>2</a:t>
            </a:r>
            <a:r>
              <a:rPr lang="zh-CN" altLang="en-US" sz="1350" b="1" dirty="0" smtClean="0"/>
              <a:t>）</a:t>
            </a:r>
            <a:endParaRPr lang="zh-CN" altLang="en-US" sz="1350" b="1" dirty="0"/>
          </a:p>
        </p:txBody>
      </p:sp>
      <p:pic>
        <p:nvPicPr>
          <p:cNvPr id="4" name="图片 3"/>
          <p:cNvPicPr>
            <a:picLocks noChangeAspect="1"/>
          </p:cNvPicPr>
          <p:nvPr/>
        </p:nvPicPr>
        <p:blipFill>
          <a:blip r:embed="rId2"/>
          <a:stretch>
            <a:fillRect/>
          </a:stretch>
        </p:blipFill>
        <p:spPr>
          <a:xfrm>
            <a:off x="1450708" y="2028576"/>
            <a:ext cx="2404553" cy="2931477"/>
          </a:xfrm>
          <a:prstGeom prst="rect">
            <a:avLst/>
          </a:prstGeom>
        </p:spPr>
      </p:pic>
      <p:sp>
        <p:nvSpPr>
          <p:cNvPr id="5" name="文本框 4"/>
          <p:cNvSpPr txBox="1"/>
          <p:nvPr/>
        </p:nvSpPr>
        <p:spPr>
          <a:xfrm>
            <a:off x="4127739" y="2028576"/>
            <a:ext cx="3581569" cy="1337945"/>
          </a:xfrm>
          <a:prstGeom prst="rect">
            <a:avLst/>
          </a:prstGeom>
          <a:noFill/>
        </p:spPr>
        <p:txBody>
          <a:bodyPr wrap="square" rtlCol="0">
            <a:spAutoFit/>
          </a:bodyPr>
          <a:lstStyle/>
          <a:p>
            <a:r>
              <a:rPr lang="zh-CN" altLang="en-US" sz="1350" dirty="0" smtClean="0"/>
              <a:t>选粗化后的神经网络结果，开锁，选该层出现的相，设置</a:t>
            </a:r>
            <a:r>
              <a:rPr lang="zh-CN" altLang="en-US" sz="1350" b="1" dirty="0" smtClean="0"/>
              <a:t>主变程（相在主物源方向上的长度）</a:t>
            </a:r>
            <a:r>
              <a:rPr lang="zh-CN" altLang="en-US" sz="1350" dirty="0" smtClean="0"/>
              <a:t>、</a:t>
            </a:r>
            <a:r>
              <a:rPr lang="zh-CN" altLang="en-US" sz="1350" b="1" dirty="0" smtClean="0"/>
              <a:t>次变程</a:t>
            </a:r>
            <a:r>
              <a:rPr lang="zh-CN" altLang="en-US" sz="1350" dirty="0" smtClean="0"/>
              <a:t>、</a:t>
            </a:r>
            <a:r>
              <a:rPr lang="zh-CN" altLang="en-US" sz="1350" b="1" dirty="0" smtClean="0"/>
              <a:t>垂向变程（一般</a:t>
            </a:r>
            <a:r>
              <a:rPr lang="en-US" altLang="zh-CN" sz="1350" b="1" dirty="0" smtClean="0"/>
              <a:t>10</a:t>
            </a:r>
            <a:r>
              <a:rPr lang="zh-CN" altLang="en-US" sz="1350" b="1" dirty="0" smtClean="0"/>
              <a:t>左右）</a:t>
            </a:r>
            <a:r>
              <a:rPr lang="zh-CN" altLang="en-US" sz="1350" dirty="0" smtClean="0"/>
              <a:t>和</a:t>
            </a:r>
            <a:r>
              <a:rPr lang="zh-CN" altLang="en-US" sz="1350" b="1" dirty="0" smtClean="0"/>
              <a:t>主物</a:t>
            </a:r>
            <a:r>
              <a:rPr lang="zh-CN" altLang="en-US" sz="1350" b="1" dirty="0"/>
              <a:t>源方向</a:t>
            </a:r>
            <a:r>
              <a:rPr lang="zh-CN" altLang="en-US" sz="1350" dirty="0"/>
              <a:t>，方法一般选择序</a:t>
            </a:r>
            <a:r>
              <a:rPr lang="zh-CN" altLang="en-US" sz="1350" dirty="0" smtClean="0"/>
              <a:t>贯指示模拟</a:t>
            </a:r>
            <a:r>
              <a:rPr lang="en-US" altLang="zh-CN" sz="1350" b="1" dirty="0"/>
              <a:t>Sequential </a:t>
            </a:r>
            <a:r>
              <a:rPr lang="en-US" altLang="zh-CN" sz="1350" b="1" dirty="0" smtClean="0"/>
              <a:t>Indicator </a:t>
            </a:r>
            <a:r>
              <a:rPr lang="en-US" altLang="zh-CN" sz="1350" b="1" dirty="0"/>
              <a:t>simulation</a:t>
            </a:r>
            <a:endParaRPr lang="en-US" altLang="zh-CN" sz="1350" b="1" dirty="0"/>
          </a:p>
          <a:p>
            <a:r>
              <a:rPr lang="zh-CN" altLang="en-US" sz="1350" dirty="0" smtClean="0"/>
              <a:t>完成后在</a:t>
            </a:r>
            <a:r>
              <a:rPr lang="en-US" altLang="zh-CN" sz="1350" dirty="0" smtClean="0"/>
              <a:t>Models</a:t>
            </a:r>
            <a:r>
              <a:rPr lang="zh-CN" altLang="en-US" sz="1350" dirty="0" smtClean="0"/>
              <a:t>→</a:t>
            </a:r>
            <a:r>
              <a:rPr lang="en-US" altLang="zh-CN" sz="1350" dirty="0" smtClean="0"/>
              <a:t>Properties</a:t>
            </a:r>
            <a:r>
              <a:rPr lang="zh-CN" altLang="en-US" sz="1350" dirty="0" smtClean="0"/>
              <a:t>里查看</a:t>
            </a:r>
            <a:endParaRPr lang="zh-CN" altLang="en-US" sz="1350" dirty="0"/>
          </a:p>
        </p:txBody>
      </p:sp>
      <p:pic>
        <p:nvPicPr>
          <p:cNvPr id="6" name="图片 5"/>
          <p:cNvPicPr>
            <a:picLocks noChangeAspect="1"/>
          </p:cNvPicPr>
          <p:nvPr/>
        </p:nvPicPr>
        <p:blipFill>
          <a:blip r:embed="rId3"/>
          <a:stretch>
            <a:fillRect/>
          </a:stretch>
        </p:blipFill>
        <p:spPr>
          <a:xfrm>
            <a:off x="4826816" y="3542163"/>
            <a:ext cx="1906101" cy="141789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smtClean="0"/>
              <a:t>属性建模</a:t>
            </a:r>
            <a:endParaRPr lang="zh-CN" altLang="en-US" sz="1350" b="1" dirty="0"/>
          </a:p>
        </p:txBody>
      </p:sp>
      <p:pic>
        <p:nvPicPr>
          <p:cNvPr id="3" name="图片 2"/>
          <p:cNvPicPr>
            <a:picLocks noChangeAspect="1"/>
          </p:cNvPicPr>
          <p:nvPr/>
        </p:nvPicPr>
        <p:blipFill>
          <a:blip r:embed="rId1"/>
          <a:stretch>
            <a:fillRect/>
          </a:stretch>
        </p:blipFill>
        <p:spPr>
          <a:xfrm>
            <a:off x="1335813" y="416360"/>
            <a:ext cx="1878806" cy="1528763"/>
          </a:xfrm>
          <a:prstGeom prst="rect">
            <a:avLst/>
          </a:prstGeom>
        </p:spPr>
      </p:pic>
      <p:sp>
        <p:nvSpPr>
          <p:cNvPr id="4" name="文本框 3"/>
          <p:cNvSpPr txBox="1"/>
          <p:nvPr/>
        </p:nvSpPr>
        <p:spPr>
          <a:xfrm>
            <a:off x="1547909" y="2036934"/>
            <a:ext cx="1277242" cy="299085"/>
          </a:xfrm>
          <a:prstGeom prst="rect">
            <a:avLst/>
          </a:prstGeom>
          <a:noFill/>
        </p:spPr>
        <p:txBody>
          <a:bodyPr wrap="square" rtlCol="0">
            <a:spAutoFit/>
          </a:bodyPr>
          <a:lstStyle/>
          <a:p>
            <a:r>
              <a:rPr lang="zh-CN" altLang="en-US" sz="1350" dirty="0" smtClean="0"/>
              <a:t>粗化井数据</a:t>
            </a:r>
            <a:endParaRPr lang="zh-CN" altLang="en-US" sz="1350" dirty="0"/>
          </a:p>
        </p:txBody>
      </p:sp>
      <p:pic>
        <p:nvPicPr>
          <p:cNvPr id="5" name="图片 4"/>
          <p:cNvPicPr>
            <a:picLocks noChangeAspect="1"/>
          </p:cNvPicPr>
          <p:nvPr/>
        </p:nvPicPr>
        <p:blipFill>
          <a:blip r:embed="rId2"/>
          <a:stretch>
            <a:fillRect/>
          </a:stretch>
        </p:blipFill>
        <p:spPr>
          <a:xfrm>
            <a:off x="3550107" y="276999"/>
            <a:ext cx="2912064" cy="2923115"/>
          </a:xfrm>
          <a:prstGeom prst="rect">
            <a:avLst/>
          </a:prstGeom>
        </p:spPr>
      </p:pic>
      <p:sp>
        <p:nvSpPr>
          <p:cNvPr id="6" name="文本框 5"/>
          <p:cNvSpPr txBox="1"/>
          <p:nvPr/>
        </p:nvSpPr>
        <p:spPr>
          <a:xfrm>
            <a:off x="1817485" y="3509894"/>
            <a:ext cx="4734278" cy="714375"/>
          </a:xfrm>
          <a:prstGeom prst="rect">
            <a:avLst/>
          </a:prstGeom>
          <a:noFill/>
        </p:spPr>
        <p:txBody>
          <a:bodyPr wrap="square" rtlCol="0">
            <a:spAutoFit/>
          </a:bodyPr>
          <a:lstStyle/>
          <a:p>
            <a:r>
              <a:rPr lang="zh-CN" altLang="en-US" sz="1350" dirty="0" smtClean="0"/>
              <a:t>新建属性模型，依次选取</a:t>
            </a:r>
            <a:r>
              <a:rPr lang="en-US" altLang="zh-CN" sz="1350" dirty="0" smtClean="0"/>
              <a:t>POR\PERM\SW</a:t>
            </a:r>
            <a:r>
              <a:rPr lang="zh-CN" altLang="en-US" sz="1350" dirty="0" smtClean="0"/>
              <a:t>进行属性建模，其中</a:t>
            </a:r>
            <a:r>
              <a:rPr lang="en-US" altLang="zh-CN" sz="1350" b="1" dirty="0" smtClean="0"/>
              <a:t>POR</a:t>
            </a:r>
            <a:r>
              <a:rPr lang="zh-CN" altLang="en-US" sz="1350" dirty="0" smtClean="0"/>
              <a:t>和</a:t>
            </a:r>
            <a:r>
              <a:rPr lang="en-US" altLang="zh-CN" sz="1350" b="1" dirty="0" smtClean="0"/>
              <a:t>SW</a:t>
            </a:r>
            <a:r>
              <a:rPr lang="zh-CN" altLang="en-US" sz="1350" dirty="0" smtClean="0"/>
              <a:t>选择</a:t>
            </a:r>
            <a:r>
              <a:rPr lang="en-US" altLang="zh-CN" sz="1350" b="1" dirty="0" smtClean="0"/>
              <a:t>Arithmetic</a:t>
            </a:r>
            <a:r>
              <a:rPr lang="zh-CN" altLang="en-US" sz="1350" dirty="0" smtClean="0"/>
              <a:t>算数平均算法，</a:t>
            </a:r>
            <a:r>
              <a:rPr lang="en-US" altLang="zh-CN" sz="1350" b="1" dirty="0" smtClean="0"/>
              <a:t>PERM</a:t>
            </a:r>
            <a:r>
              <a:rPr lang="zh-CN" altLang="en-US" sz="1350" dirty="0" smtClean="0"/>
              <a:t>选择</a:t>
            </a:r>
            <a:r>
              <a:rPr lang="en-US" altLang="zh-CN" sz="1350" b="1" dirty="0" smtClean="0"/>
              <a:t>Harmonic</a:t>
            </a:r>
            <a:r>
              <a:rPr lang="zh-CN" altLang="en-US" sz="1350" dirty="0" smtClean="0"/>
              <a:t>调和平均算法</a:t>
            </a:r>
            <a:endParaRPr lang="zh-CN" altLang="en-US" sz="135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smtClean="0"/>
              <a:t>属性建模</a:t>
            </a:r>
            <a:endParaRPr lang="zh-CN" altLang="en-US" sz="1350" b="1" dirty="0"/>
          </a:p>
        </p:txBody>
      </p:sp>
      <p:pic>
        <p:nvPicPr>
          <p:cNvPr id="4" name="图片 3"/>
          <p:cNvPicPr>
            <a:picLocks noChangeAspect="1"/>
          </p:cNvPicPr>
          <p:nvPr/>
        </p:nvPicPr>
        <p:blipFill>
          <a:blip r:embed="rId1"/>
          <a:stretch>
            <a:fillRect/>
          </a:stretch>
        </p:blipFill>
        <p:spPr>
          <a:xfrm>
            <a:off x="1346350" y="963569"/>
            <a:ext cx="1857375" cy="1550194"/>
          </a:xfrm>
          <a:prstGeom prst="rect">
            <a:avLst/>
          </a:prstGeom>
        </p:spPr>
      </p:pic>
      <p:sp>
        <p:nvSpPr>
          <p:cNvPr id="5" name="文本框 4"/>
          <p:cNvSpPr txBox="1"/>
          <p:nvPr/>
        </p:nvSpPr>
        <p:spPr>
          <a:xfrm>
            <a:off x="1262581" y="264980"/>
            <a:ext cx="6780290" cy="506730"/>
          </a:xfrm>
          <a:prstGeom prst="rect">
            <a:avLst/>
          </a:prstGeom>
          <a:noFill/>
        </p:spPr>
        <p:txBody>
          <a:bodyPr wrap="square" rtlCol="0">
            <a:spAutoFit/>
          </a:bodyPr>
          <a:lstStyle/>
          <a:p>
            <a:r>
              <a:rPr lang="zh-CN" altLang="en-US" sz="1350" dirty="0" smtClean="0"/>
              <a:t>对粗化后的属性计算结果进行</a:t>
            </a:r>
            <a:r>
              <a:rPr lang="zh-CN" altLang="en-US" sz="1350" dirty="0"/>
              <a:t>数据分析，但对于井数少的井区由于样本资料少分析效果差可跳过这步，下步有简化的设置方法</a:t>
            </a:r>
            <a:endParaRPr lang="zh-CN" altLang="en-US" sz="1350" dirty="0"/>
          </a:p>
        </p:txBody>
      </p:sp>
      <p:graphicFrame>
        <p:nvGraphicFramePr>
          <p:cNvPr id="8" name="表格 7"/>
          <p:cNvGraphicFramePr>
            <a:graphicFrameLocks noGrp="1"/>
          </p:cNvGraphicFramePr>
          <p:nvPr/>
        </p:nvGraphicFramePr>
        <p:xfrm>
          <a:off x="1346350" y="2986492"/>
          <a:ext cx="2526665" cy="1358900"/>
        </p:xfrm>
        <a:graphic>
          <a:graphicData uri="http://schemas.openxmlformats.org/drawingml/2006/table">
            <a:tbl>
              <a:tblPr>
                <a:tableStyleId>{5C22544A-7EE6-4342-B048-85BDC9FD1C3A}</a:tableStyleId>
              </a:tblPr>
              <a:tblGrid>
                <a:gridCol w="688340"/>
                <a:gridCol w="554355"/>
                <a:gridCol w="1283970"/>
              </a:tblGrid>
              <a:tr h="135890">
                <a:tc>
                  <a:txBody>
                    <a:bodyPr/>
                    <a:lstStyle/>
                    <a:p>
                      <a:pPr algn="ctr" fontAlgn="ctr"/>
                      <a:r>
                        <a:rPr lang="en-US" sz="825" u="none" strike="noStrike">
                          <a:effectLst/>
                        </a:rPr>
                        <a:t>Major azimuth</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主物源方向</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a:effectLst/>
                        </a:rPr>
                        <a:t>Major range</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相长</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主物源方向上的长度</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a:effectLst/>
                        </a:rPr>
                        <a:t>minor range</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相宽</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次物源方向上的长度</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a:effectLst/>
                        </a:rPr>
                        <a:t>band width</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带宽</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次方向平均井距的二倍</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a:effectLst/>
                        </a:rPr>
                        <a:t>search radius</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搜索半径</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工区最远两口井距离的一半</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a:effectLst/>
                        </a:rPr>
                        <a:t>tolerance angle</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容限角</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en-US" altLang="zh-CN" sz="825" u="none" strike="noStrike">
                          <a:effectLst/>
                        </a:rPr>
                        <a:t>22.5-45°</a:t>
                      </a:r>
                      <a:endParaRPr lang="en-US" altLang="zh-CN"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a:effectLst/>
                        </a:rPr>
                        <a:t>lag distance</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滞后距</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en-US" sz="825" u="none" strike="noStrike">
                          <a:effectLst/>
                        </a:rPr>
                        <a:t>lag=search/No</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a:effectLst/>
                        </a:rPr>
                        <a:t>lag tolerance</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滞后容限</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en-US" altLang="zh-CN" sz="825" u="none" strike="noStrike">
                          <a:effectLst/>
                        </a:rPr>
                        <a:t>50%</a:t>
                      </a:r>
                      <a:endParaRPr lang="en-US" altLang="zh-CN"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a:effectLst/>
                        </a:rPr>
                        <a:t>No</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点对</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默认</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r>
              <a:tr h="135890">
                <a:tc>
                  <a:txBody>
                    <a:bodyPr/>
                    <a:lstStyle/>
                    <a:p>
                      <a:pPr algn="ctr" fontAlgn="ctr"/>
                      <a:r>
                        <a:rPr lang="en-US" sz="825" u="none" strike="noStrike">
                          <a:effectLst/>
                        </a:rPr>
                        <a:t>nugget</a:t>
                      </a:r>
                      <a:endParaRPr 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a:effectLst/>
                        </a:rPr>
                        <a:t>块金值</a:t>
                      </a:r>
                      <a:endParaRPr lang="zh-CN" altLang="en-US" sz="825" b="0" i="0" u="none" strike="noStrike">
                        <a:solidFill>
                          <a:srgbClr val="000000"/>
                        </a:solidFill>
                        <a:effectLst/>
                        <a:latin typeface="等线" panose="02010600030101010101" charset="-122"/>
                        <a:ea typeface="等线" panose="02010600030101010101" charset="-122"/>
                      </a:endParaRPr>
                    </a:p>
                  </a:txBody>
                  <a:tcPr marL="7143" marR="7143" marT="7143" marB="0" anchor="ctr"/>
                </a:tc>
                <a:tc>
                  <a:txBody>
                    <a:bodyPr/>
                    <a:lstStyle/>
                    <a:p>
                      <a:pPr algn="ctr" fontAlgn="ctr"/>
                      <a:r>
                        <a:rPr lang="zh-CN" altLang="en-US" sz="825" u="none" strike="noStrike" dirty="0">
                          <a:effectLst/>
                        </a:rPr>
                        <a:t>一般给</a:t>
                      </a:r>
                      <a:r>
                        <a:rPr lang="en-US" altLang="zh-CN" sz="825" u="none" strike="noStrike" dirty="0">
                          <a:effectLst/>
                        </a:rPr>
                        <a:t>0</a:t>
                      </a:r>
                      <a:endParaRPr lang="en-US" altLang="zh-CN" sz="825" b="0" i="0" u="none" strike="noStrike" dirty="0">
                        <a:solidFill>
                          <a:srgbClr val="000000"/>
                        </a:solidFill>
                        <a:effectLst/>
                        <a:latin typeface="等线" panose="02010600030101010101" charset="-122"/>
                        <a:ea typeface="等线" panose="02010600030101010101" charset="-122"/>
                      </a:endParaRPr>
                    </a:p>
                  </a:txBody>
                  <a:tcPr marL="7143" marR="7143" marT="7143" marB="0" anchor="ctr"/>
                </a:tc>
              </a:tr>
            </a:tbl>
          </a:graphicData>
        </a:graphic>
      </p:graphicFrame>
      <p:pic>
        <p:nvPicPr>
          <p:cNvPr id="3" name="图片 2"/>
          <p:cNvPicPr>
            <a:picLocks noChangeAspect="1"/>
          </p:cNvPicPr>
          <p:nvPr/>
        </p:nvPicPr>
        <p:blipFill>
          <a:blip r:embed="rId2"/>
          <a:stretch>
            <a:fillRect/>
          </a:stretch>
        </p:blipFill>
        <p:spPr>
          <a:xfrm>
            <a:off x="4079216" y="915478"/>
            <a:ext cx="3517194" cy="2749670"/>
          </a:xfrm>
          <a:prstGeom prst="rect">
            <a:avLst/>
          </a:prstGeom>
        </p:spPr>
      </p:pic>
      <p:sp>
        <p:nvSpPr>
          <p:cNvPr id="9" name="文本框 8"/>
          <p:cNvSpPr txBox="1"/>
          <p:nvPr/>
        </p:nvSpPr>
        <p:spPr>
          <a:xfrm>
            <a:off x="6280998" y="1045288"/>
            <a:ext cx="995384" cy="506730"/>
          </a:xfrm>
          <a:prstGeom prst="rect">
            <a:avLst/>
          </a:prstGeom>
          <a:noFill/>
        </p:spPr>
        <p:txBody>
          <a:bodyPr wrap="square" rtlCol="0">
            <a:spAutoFit/>
          </a:bodyPr>
          <a:lstStyle/>
          <a:p>
            <a:r>
              <a:rPr lang="zh-CN" altLang="en-US" sz="1350" dirty="0" smtClean="0"/>
              <a:t>逐层逐相进行设置</a:t>
            </a:r>
            <a:endParaRPr lang="zh-CN" altLang="en-US" sz="135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smtClean="0"/>
              <a:t>属性建模</a:t>
            </a:r>
            <a:endParaRPr lang="zh-CN" altLang="en-US" sz="1350" b="1" dirty="0"/>
          </a:p>
        </p:txBody>
      </p:sp>
      <p:pic>
        <p:nvPicPr>
          <p:cNvPr id="3" name="图片 2"/>
          <p:cNvPicPr>
            <a:picLocks noChangeAspect="1"/>
          </p:cNvPicPr>
          <p:nvPr/>
        </p:nvPicPr>
        <p:blipFill>
          <a:blip r:embed="rId1"/>
          <a:stretch>
            <a:fillRect/>
          </a:stretch>
        </p:blipFill>
        <p:spPr>
          <a:xfrm>
            <a:off x="1348281" y="456526"/>
            <a:ext cx="1957388" cy="1500188"/>
          </a:xfrm>
          <a:prstGeom prst="rect">
            <a:avLst/>
          </a:prstGeom>
        </p:spPr>
      </p:pic>
      <p:pic>
        <p:nvPicPr>
          <p:cNvPr id="4" name="图片 3"/>
          <p:cNvPicPr>
            <a:picLocks noChangeAspect="1"/>
          </p:cNvPicPr>
          <p:nvPr/>
        </p:nvPicPr>
        <p:blipFill>
          <a:blip r:embed="rId2"/>
          <a:stretch>
            <a:fillRect/>
          </a:stretch>
        </p:blipFill>
        <p:spPr>
          <a:xfrm>
            <a:off x="1439675" y="1956713"/>
            <a:ext cx="2949949" cy="2808168"/>
          </a:xfrm>
          <a:prstGeom prst="rect">
            <a:avLst/>
          </a:prstGeom>
        </p:spPr>
      </p:pic>
      <p:pic>
        <p:nvPicPr>
          <p:cNvPr id="5" name="图片 4"/>
          <p:cNvPicPr>
            <a:picLocks noChangeAspect="1"/>
          </p:cNvPicPr>
          <p:nvPr/>
        </p:nvPicPr>
        <p:blipFill>
          <a:blip r:embed="rId3"/>
          <a:stretch>
            <a:fillRect/>
          </a:stretch>
        </p:blipFill>
        <p:spPr>
          <a:xfrm>
            <a:off x="4551782" y="403015"/>
            <a:ext cx="2349350" cy="2053036"/>
          </a:xfrm>
          <a:prstGeom prst="rect">
            <a:avLst/>
          </a:prstGeom>
        </p:spPr>
      </p:pic>
      <p:sp>
        <p:nvSpPr>
          <p:cNvPr id="6" name="文本框 5"/>
          <p:cNvSpPr txBox="1"/>
          <p:nvPr/>
        </p:nvSpPr>
        <p:spPr>
          <a:xfrm>
            <a:off x="4551782" y="2547219"/>
            <a:ext cx="3371580" cy="2168525"/>
          </a:xfrm>
          <a:prstGeom prst="rect">
            <a:avLst/>
          </a:prstGeom>
          <a:noFill/>
        </p:spPr>
        <p:txBody>
          <a:bodyPr wrap="square" rtlCol="0">
            <a:spAutoFit/>
          </a:bodyPr>
          <a:lstStyle/>
          <a:p>
            <a:r>
              <a:rPr lang="zh-CN" altLang="en-US" sz="1350" dirty="0" smtClean="0"/>
              <a:t>新建属性模型，依次选取</a:t>
            </a:r>
            <a:r>
              <a:rPr lang="en-US" altLang="zh-CN" sz="1350" dirty="0" smtClean="0"/>
              <a:t>POR\PERM\SW</a:t>
            </a:r>
            <a:r>
              <a:rPr lang="zh-CN" altLang="en-US" sz="1350" dirty="0" smtClean="0"/>
              <a:t>进行属性</a:t>
            </a:r>
            <a:r>
              <a:rPr lang="zh-CN" altLang="en-US" sz="1350" dirty="0"/>
              <a:t>建模，开锁</a:t>
            </a:r>
            <a:r>
              <a:rPr lang="zh-CN" altLang="en-US" sz="1350" dirty="0" smtClean="0"/>
              <a:t>，逐层逐相</a:t>
            </a:r>
            <a:r>
              <a:rPr lang="zh-CN" altLang="en-US" sz="1350" dirty="0"/>
              <a:t>，设置</a:t>
            </a:r>
            <a:r>
              <a:rPr lang="zh-CN" altLang="en-US" sz="1350" b="1" dirty="0"/>
              <a:t>主变程（相在主物源方向上的长度）</a:t>
            </a:r>
            <a:r>
              <a:rPr lang="zh-CN" altLang="en-US" sz="1350" dirty="0"/>
              <a:t>、</a:t>
            </a:r>
            <a:r>
              <a:rPr lang="zh-CN" altLang="en-US" sz="1350" b="1" dirty="0"/>
              <a:t>次变程</a:t>
            </a:r>
            <a:r>
              <a:rPr lang="zh-CN" altLang="en-US" sz="1350" dirty="0"/>
              <a:t>、</a:t>
            </a:r>
            <a:r>
              <a:rPr lang="zh-CN" altLang="en-US" sz="1350" b="1" dirty="0"/>
              <a:t>垂向变程（一般</a:t>
            </a:r>
            <a:r>
              <a:rPr lang="en-US" altLang="zh-CN" sz="1350" b="1" dirty="0"/>
              <a:t>10</a:t>
            </a:r>
            <a:r>
              <a:rPr lang="zh-CN" altLang="en-US" sz="1350" b="1" dirty="0"/>
              <a:t>左右）</a:t>
            </a:r>
            <a:r>
              <a:rPr lang="zh-CN" altLang="en-US" sz="1350" dirty="0"/>
              <a:t>和</a:t>
            </a:r>
            <a:r>
              <a:rPr lang="zh-CN" altLang="en-US" sz="1350" b="1" dirty="0"/>
              <a:t>主物源</a:t>
            </a:r>
            <a:r>
              <a:rPr lang="zh-CN" altLang="en-US" sz="1350" b="1" dirty="0" smtClean="0"/>
              <a:t>方向</a:t>
            </a:r>
            <a:r>
              <a:rPr lang="zh-CN" altLang="en-US" sz="1350" dirty="0" smtClean="0"/>
              <a:t>，方法一般选择序贯高斯模拟</a:t>
            </a:r>
            <a:r>
              <a:rPr lang="en-US" altLang="zh-CN" sz="1350" b="1" dirty="0" smtClean="0"/>
              <a:t>Sequential Gaussian simulation</a:t>
            </a:r>
            <a:endParaRPr lang="en-US" altLang="zh-CN" sz="1350" b="1" dirty="0" smtClean="0"/>
          </a:p>
          <a:p>
            <a:r>
              <a:rPr lang="en-US" altLang="zh-CN" sz="1350" dirty="0" smtClean="0"/>
              <a:t>Distribution</a:t>
            </a:r>
            <a:r>
              <a:rPr lang="zh-CN" altLang="en-US" sz="1350" dirty="0" smtClean="0"/>
              <a:t>选项设置该相在该属性值的</a:t>
            </a:r>
            <a:r>
              <a:rPr lang="zh-CN" altLang="en-US" sz="1350" b="1" dirty="0" smtClean="0"/>
              <a:t>上下限</a:t>
            </a:r>
            <a:r>
              <a:rPr lang="zh-CN" altLang="en-US" sz="1350" dirty="0" smtClean="0"/>
              <a:t>和</a:t>
            </a:r>
            <a:r>
              <a:rPr lang="zh-CN" altLang="en-US" sz="1350" b="1" dirty="0" smtClean="0"/>
              <a:t>中数</a:t>
            </a:r>
            <a:r>
              <a:rPr lang="zh-CN" altLang="en-US" sz="1350" dirty="0" smtClean="0"/>
              <a:t>，根据情况合理预估</a:t>
            </a:r>
            <a:endParaRPr lang="en-US" altLang="zh-CN" sz="1350" dirty="0" smtClean="0"/>
          </a:p>
          <a:p>
            <a:r>
              <a:rPr lang="zh-CN" altLang="en-US" sz="1350" dirty="0"/>
              <a:t>设置</a:t>
            </a:r>
            <a:r>
              <a:rPr lang="zh-CN" altLang="en-US" sz="1350" dirty="0" smtClean="0"/>
              <a:t>好后</a:t>
            </a:r>
            <a:r>
              <a:rPr lang="en-US" altLang="zh-CN" sz="1350" dirty="0" smtClean="0"/>
              <a:t>Apply/OK</a:t>
            </a:r>
            <a:endParaRPr lang="en-US" altLang="zh-CN" sz="1350" dirty="0" smtClean="0"/>
          </a:p>
          <a:p>
            <a:r>
              <a:rPr lang="zh-CN" altLang="en-US" sz="1350" dirty="0"/>
              <a:t>完成后在</a:t>
            </a:r>
            <a:r>
              <a:rPr lang="en-US" altLang="zh-CN" sz="1350" dirty="0"/>
              <a:t>Models</a:t>
            </a:r>
            <a:r>
              <a:rPr lang="zh-CN" altLang="en-US" sz="1350" dirty="0"/>
              <a:t>→</a:t>
            </a:r>
            <a:r>
              <a:rPr lang="en-US" altLang="zh-CN" sz="1350" dirty="0"/>
              <a:t>Properties</a:t>
            </a:r>
            <a:r>
              <a:rPr lang="zh-CN" altLang="en-US" sz="1350" dirty="0"/>
              <a:t>里</a:t>
            </a:r>
            <a:r>
              <a:rPr lang="zh-CN" altLang="en-US" sz="1350" dirty="0" smtClean="0"/>
              <a:t>查看</a:t>
            </a:r>
            <a:endParaRPr lang="zh-CN" altLang="en-US" sz="135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smtClean="0"/>
              <a:t>属性建模</a:t>
            </a:r>
            <a:endParaRPr lang="zh-CN" altLang="en-US" sz="1350" b="1" dirty="0"/>
          </a:p>
        </p:txBody>
      </p:sp>
      <p:pic>
        <p:nvPicPr>
          <p:cNvPr id="3" name="图片 2"/>
          <p:cNvPicPr>
            <a:picLocks noChangeAspect="1"/>
          </p:cNvPicPr>
          <p:nvPr/>
        </p:nvPicPr>
        <p:blipFill>
          <a:blip r:embed="rId1"/>
          <a:stretch>
            <a:fillRect/>
          </a:stretch>
        </p:blipFill>
        <p:spPr>
          <a:xfrm>
            <a:off x="1355696" y="601423"/>
            <a:ext cx="2486025" cy="1857375"/>
          </a:xfrm>
          <a:prstGeom prst="rect">
            <a:avLst/>
          </a:prstGeom>
        </p:spPr>
      </p:pic>
      <p:sp>
        <p:nvSpPr>
          <p:cNvPr id="4" name="文本框 3"/>
          <p:cNvSpPr txBox="1"/>
          <p:nvPr/>
        </p:nvSpPr>
        <p:spPr>
          <a:xfrm>
            <a:off x="1262581" y="264980"/>
            <a:ext cx="6780290" cy="299085"/>
          </a:xfrm>
          <a:prstGeom prst="rect">
            <a:avLst/>
          </a:prstGeom>
          <a:noFill/>
        </p:spPr>
        <p:txBody>
          <a:bodyPr wrap="square" rtlCol="0">
            <a:spAutoFit/>
          </a:bodyPr>
          <a:lstStyle/>
          <a:p>
            <a:r>
              <a:rPr lang="zh-CN" altLang="en-US" sz="1350" dirty="0" smtClean="0"/>
              <a:t>计算净毛比（</a:t>
            </a:r>
            <a:r>
              <a:rPr lang="en-US" altLang="zh-CN" sz="1350" dirty="0" smtClean="0"/>
              <a:t>NTG</a:t>
            </a:r>
            <a:r>
              <a:rPr lang="zh-CN" altLang="en-US" sz="1350" dirty="0" smtClean="0"/>
              <a:t>）</a:t>
            </a:r>
            <a:endParaRPr lang="zh-CN" altLang="en-US" sz="1350" dirty="0"/>
          </a:p>
        </p:txBody>
      </p:sp>
      <p:sp>
        <p:nvSpPr>
          <p:cNvPr id="5" name="文本框 4"/>
          <p:cNvSpPr txBox="1"/>
          <p:nvPr/>
        </p:nvSpPr>
        <p:spPr>
          <a:xfrm>
            <a:off x="1735472" y="2458798"/>
            <a:ext cx="1881748" cy="299085"/>
          </a:xfrm>
          <a:prstGeom prst="rect">
            <a:avLst/>
          </a:prstGeom>
          <a:noFill/>
        </p:spPr>
        <p:txBody>
          <a:bodyPr wrap="square" rtlCol="0">
            <a:spAutoFit/>
          </a:bodyPr>
          <a:lstStyle/>
          <a:p>
            <a:r>
              <a:rPr lang="zh-CN" altLang="en-US" sz="1350" dirty="0" smtClean="0"/>
              <a:t>右键属性模型，计算</a:t>
            </a:r>
            <a:endParaRPr lang="zh-CN" altLang="en-US" sz="1350" dirty="0"/>
          </a:p>
        </p:txBody>
      </p:sp>
      <p:pic>
        <p:nvPicPr>
          <p:cNvPr id="6" name="图片 5"/>
          <p:cNvPicPr>
            <a:picLocks noChangeAspect="1"/>
          </p:cNvPicPr>
          <p:nvPr/>
        </p:nvPicPr>
        <p:blipFill>
          <a:blip r:embed="rId2"/>
          <a:stretch>
            <a:fillRect/>
          </a:stretch>
        </p:blipFill>
        <p:spPr>
          <a:xfrm>
            <a:off x="5068356" y="403480"/>
            <a:ext cx="1808332" cy="2403803"/>
          </a:xfrm>
          <a:prstGeom prst="rect">
            <a:avLst/>
          </a:prstGeom>
        </p:spPr>
      </p:pic>
      <p:sp>
        <p:nvSpPr>
          <p:cNvPr id="7" name="文本框 6"/>
          <p:cNvSpPr txBox="1"/>
          <p:nvPr/>
        </p:nvSpPr>
        <p:spPr>
          <a:xfrm>
            <a:off x="4652726" y="2857770"/>
            <a:ext cx="3000431" cy="714375"/>
          </a:xfrm>
          <a:prstGeom prst="rect">
            <a:avLst/>
          </a:prstGeom>
          <a:noFill/>
        </p:spPr>
        <p:txBody>
          <a:bodyPr wrap="square" rtlCol="0">
            <a:spAutoFit/>
          </a:bodyPr>
          <a:lstStyle/>
          <a:p>
            <a:r>
              <a:rPr lang="zh-CN" altLang="en-US" sz="1350" dirty="0" smtClean="0"/>
              <a:t>根据实际情况设定</a:t>
            </a:r>
            <a:r>
              <a:rPr lang="en-US" altLang="zh-CN" sz="1350" dirty="0" smtClean="0"/>
              <a:t>POR</a:t>
            </a:r>
            <a:r>
              <a:rPr lang="zh-CN" altLang="en-US" sz="1350" dirty="0" smtClean="0"/>
              <a:t>和</a:t>
            </a:r>
            <a:r>
              <a:rPr lang="en-US" altLang="zh-CN" sz="1350" dirty="0" smtClean="0"/>
              <a:t>SW</a:t>
            </a:r>
            <a:r>
              <a:rPr lang="zh-CN" altLang="en-US" sz="1350" dirty="0" smtClean="0"/>
              <a:t>的下限，超过这个范围的赋值为</a:t>
            </a:r>
            <a:r>
              <a:rPr lang="en-US" altLang="zh-CN" sz="1350" dirty="0" smtClean="0"/>
              <a:t>1</a:t>
            </a:r>
            <a:r>
              <a:rPr lang="zh-CN" altLang="en-US" sz="1350" dirty="0" smtClean="0"/>
              <a:t>，否则为</a:t>
            </a:r>
            <a:r>
              <a:rPr lang="en-US" altLang="zh-CN" sz="1350" dirty="0" smtClean="0"/>
              <a:t>0</a:t>
            </a:r>
            <a:endParaRPr lang="en-US" altLang="zh-CN" sz="1350" dirty="0" smtClean="0"/>
          </a:p>
          <a:p>
            <a:r>
              <a:rPr lang="en-US" altLang="zh-CN" sz="1350" dirty="0"/>
              <a:t>NTG=If( POR&gt;=10 And SW&lt;=90,1 ,0 )</a:t>
            </a:r>
            <a:endParaRPr lang="zh-CN" altLang="en-US" sz="1350" dirty="0"/>
          </a:p>
        </p:txBody>
      </p:sp>
      <p:pic>
        <p:nvPicPr>
          <p:cNvPr id="8" name="图片 7"/>
          <p:cNvPicPr>
            <a:picLocks noChangeAspect="1"/>
          </p:cNvPicPr>
          <p:nvPr/>
        </p:nvPicPr>
        <p:blipFill>
          <a:blip r:embed="rId3"/>
          <a:stretch>
            <a:fillRect/>
          </a:stretch>
        </p:blipFill>
        <p:spPr>
          <a:xfrm>
            <a:off x="1262581" y="2735797"/>
            <a:ext cx="1216105" cy="552775"/>
          </a:xfrm>
          <a:prstGeom prst="rect">
            <a:avLst/>
          </a:prstGeom>
        </p:spPr>
      </p:pic>
      <p:pic>
        <p:nvPicPr>
          <p:cNvPr id="9" name="图片 8"/>
          <p:cNvPicPr>
            <a:picLocks noChangeAspect="1"/>
          </p:cNvPicPr>
          <p:nvPr/>
        </p:nvPicPr>
        <p:blipFill>
          <a:blip r:embed="rId4"/>
          <a:stretch>
            <a:fillRect/>
          </a:stretch>
        </p:blipFill>
        <p:spPr>
          <a:xfrm>
            <a:off x="1982324" y="3071948"/>
            <a:ext cx="2409331" cy="1944987"/>
          </a:xfrm>
          <a:prstGeom prst="rect">
            <a:avLst/>
          </a:prstGeom>
        </p:spPr>
      </p:pic>
      <p:sp>
        <p:nvSpPr>
          <p:cNvPr id="10" name="右箭头 9"/>
          <p:cNvSpPr/>
          <p:nvPr/>
        </p:nvSpPr>
        <p:spPr>
          <a:xfrm>
            <a:off x="4204030" y="1528901"/>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右箭头 10"/>
          <p:cNvSpPr/>
          <p:nvPr/>
        </p:nvSpPr>
        <p:spPr>
          <a:xfrm rot="9058636">
            <a:off x="4174229" y="2714995"/>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91412" y="1411114"/>
            <a:ext cx="1661160" cy="530225"/>
          </a:xfrm>
          <a:prstGeom prst="rect">
            <a:avLst/>
          </a:prstGeom>
          <a:noFill/>
        </p:spPr>
        <p:txBody>
          <a:bodyPr wrap="none" lIns="68580" tIns="34290" rIns="68580" bIns="34290">
            <a:spAutoFit/>
          </a:bodyPr>
          <a:lstStyle/>
          <a:p>
            <a:pPr algn="ctr"/>
            <a:r>
              <a:rPr lang="zh-CN" altLang="en-US" sz="3000" b="1"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数值模拟</a:t>
            </a:r>
            <a:endParaRPr lang="en-US" altLang="zh-CN" sz="3000" b="1" cap="none" spc="0" dirty="0" smtClean="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smtClean="0"/>
              <a:t>模型粗化</a:t>
            </a:r>
            <a:endParaRPr lang="zh-CN" altLang="en-US" sz="1350" b="1" dirty="0"/>
          </a:p>
        </p:txBody>
      </p:sp>
      <p:pic>
        <p:nvPicPr>
          <p:cNvPr id="3" name="图片 2"/>
          <p:cNvPicPr>
            <a:picLocks noChangeAspect="1"/>
          </p:cNvPicPr>
          <p:nvPr/>
        </p:nvPicPr>
        <p:blipFill>
          <a:blip r:embed="rId1"/>
          <a:stretch>
            <a:fillRect/>
          </a:stretch>
        </p:blipFill>
        <p:spPr>
          <a:xfrm>
            <a:off x="1220711" y="334610"/>
            <a:ext cx="2071688" cy="1821656"/>
          </a:xfrm>
          <a:prstGeom prst="rect">
            <a:avLst/>
          </a:prstGeom>
        </p:spPr>
      </p:pic>
      <p:sp>
        <p:nvSpPr>
          <p:cNvPr id="4" name="文本框 3"/>
          <p:cNvSpPr txBox="1"/>
          <p:nvPr/>
        </p:nvSpPr>
        <p:spPr>
          <a:xfrm>
            <a:off x="1315680" y="2213878"/>
            <a:ext cx="1881748" cy="299085"/>
          </a:xfrm>
          <a:prstGeom prst="rect">
            <a:avLst/>
          </a:prstGeom>
          <a:noFill/>
        </p:spPr>
        <p:txBody>
          <a:bodyPr wrap="square" rtlCol="0">
            <a:spAutoFit/>
          </a:bodyPr>
          <a:lstStyle/>
          <a:p>
            <a:r>
              <a:rPr lang="zh-CN" altLang="en-US" sz="1350" dirty="0" smtClean="0"/>
              <a:t>新建网络革架</a:t>
            </a:r>
            <a:endParaRPr lang="zh-CN" altLang="en-US" sz="1350" dirty="0"/>
          </a:p>
        </p:txBody>
      </p:sp>
      <p:pic>
        <p:nvPicPr>
          <p:cNvPr id="5" name="图片 4"/>
          <p:cNvPicPr>
            <a:picLocks noChangeAspect="1"/>
          </p:cNvPicPr>
          <p:nvPr/>
        </p:nvPicPr>
        <p:blipFill>
          <a:blip r:embed="rId2"/>
          <a:stretch>
            <a:fillRect/>
          </a:stretch>
        </p:blipFill>
        <p:spPr>
          <a:xfrm>
            <a:off x="3352420" y="381410"/>
            <a:ext cx="3941935" cy="3941935"/>
          </a:xfrm>
          <a:prstGeom prst="rect">
            <a:avLst/>
          </a:prstGeom>
        </p:spPr>
      </p:pic>
      <p:sp>
        <p:nvSpPr>
          <p:cNvPr id="6" name="文本框 5"/>
          <p:cNvSpPr txBox="1"/>
          <p:nvPr/>
        </p:nvSpPr>
        <p:spPr>
          <a:xfrm>
            <a:off x="4917866" y="980108"/>
            <a:ext cx="2158609" cy="299085"/>
          </a:xfrm>
          <a:prstGeom prst="rect">
            <a:avLst/>
          </a:prstGeom>
          <a:noFill/>
        </p:spPr>
        <p:txBody>
          <a:bodyPr wrap="square" rtlCol="0">
            <a:spAutoFit/>
          </a:bodyPr>
          <a:lstStyle/>
          <a:p>
            <a:r>
              <a:rPr lang="zh-CN" altLang="en-US" sz="1350" dirty="0" smtClean="0"/>
              <a:t>新命名</a:t>
            </a:r>
            <a:r>
              <a:rPr lang="en-US" altLang="zh-CN" sz="1350" dirty="0" smtClean="0"/>
              <a:t>coarse</a:t>
            </a:r>
            <a:r>
              <a:rPr lang="zh-CN" altLang="en-US" sz="1350" dirty="0" smtClean="0"/>
              <a:t>以示区分</a:t>
            </a:r>
            <a:endParaRPr lang="en-US" altLang="zh-CN" sz="1350" dirty="0" smtClean="0"/>
          </a:p>
        </p:txBody>
      </p:sp>
      <p:sp>
        <p:nvSpPr>
          <p:cNvPr id="8" name="文本框 7"/>
          <p:cNvSpPr txBox="1"/>
          <p:nvPr/>
        </p:nvSpPr>
        <p:spPr>
          <a:xfrm>
            <a:off x="5012757" y="2352377"/>
            <a:ext cx="2158609" cy="299085"/>
          </a:xfrm>
          <a:prstGeom prst="rect">
            <a:avLst/>
          </a:prstGeom>
          <a:noFill/>
        </p:spPr>
        <p:txBody>
          <a:bodyPr wrap="square" rtlCol="0">
            <a:spAutoFit/>
          </a:bodyPr>
          <a:lstStyle/>
          <a:p>
            <a:r>
              <a:rPr lang="zh-CN" altLang="en-US" sz="1350" dirty="0" smtClean="0"/>
              <a:t>建立之字型断层</a:t>
            </a:r>
            <a:endParaRPr lang="en-US" altLang="zh-CN" sz="1350" dirty="0"/>
          </a:p>
        </p:txBody>
      </p:sp>
      <p:sp>
        <p:nvSpPr>
          <p:cNvPr id="9" name="文本框 8"/>
          <p:cNvSpPr txBox="1"/>
          <p:nvPr/>
        </p:nvSpPr>
        <p:spPr>
          <a:xfrm>
            <a:off x="5290738" y="3719630"/>
            <a:ext cx="2158609" cy="299085"/>
          </a:xfrm>
          <a:prstGeom prst="rect">
            <a:avLst/>
          </a:prstGeom>
          <a:noFill/>
        </p:spPr>
        <p:txBody>
          <a:bodyPr wrap="square" rtlCol="0">
            <a:spAutoFit/>
          </a:bodyPr>
          <a:lstStyle/>
          <a:p>
            <a:r>
              <a:rPr lang="en-US" altLang="zh-CN" sz="1350" dirty="0" smtClean="0"/>
              <a:t>Apply</a:t>
            </a:r>
            <a:r>
              <a:rPr lang="zh-CN" altLang="en-US" sz="1350" dirty="0" smtClean="0"/>
              <a:t>→</a:t>
            </a:r>
            <a:r>
              <a:rPr lang="en-US" altLang="zh-CN" sz="1350" dirty="0" smtClean="0"/>
              <a:t>OK</a:t>
            </a:r>
            <a:r>
              <a:rPr lang="zh-CN" altLang="en-US" sz="1350" dirty="0" smtClean="0"/>
              <a:t>→是</a:t>
            </a:r>
            <a:endParaRPr lang="zh-CN" altLang="en-US" sz="1350" dirty="0"/>
          </a:p>
        </p:txBody>
      </p:sp>
      <p:sp>
        <p:nvSpPr>
          <p:cNvPr id="11" name="文本框 10"/>
          <p:cNvSpPr txBox="1"/>
          <p:nvPr/>
        </p:nvSpPr>
        <p:spPr>
          <a:xfrm>
            <a:off x="4917866" y="1425809"/>
            <a:ext cx="2158609" cy="299085"/>
          </a:xfrm>
          <a:prstGeom prst="rect">
            <a:avLst/>
          </a:prstGeom>
          <a:noFill/>
        </p:spPr>
        <p:txBody>
          <a:bodyPr wrap="square" rtlCol="0">
            <a:spAutoFit/>
          </a:bodyPr>
          <a:lstStyle/>
          <a:p>
            <a:r>
              <a:rPr lang="zh-CN" altLang="en-US" sz="1350" dirty="0" smtClean="0"/>
              <a:t>网络比之前更粗</a:t>
            </a:r>
            <a:endParaRPr lang="zh-CN" altLang="en-US" sz="135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97075" y="335082"/>
            <a:ext cx="1471613" cy="371475"/>
          </a:xfrm>
          <a:prstGeom prst="rect">
            <a:avLst/>
          </a:prstGeom>
        </p:spPr>
      </p:pic>
      <p:sp>
        <p:nvSpPr>
          <p:cNvPr id="3" name="文本框 2"/>
          <p:cNvSpPr txBox="1"/>
          <p:nvPr/>
        </p:nvSpPr>
        <p:spPr>
          <a:xfrm>
            <a:off x="1477426" y="790664"/>
            <a:ext cx="1881748" cy="299085"/>
          </a:xfrm>
          <a:prstGeom prst="rect">
            <a:avLst/>
          </a:prstGeom>
          <a:noFill/>
        </p:spPr>
        <p:txBody>
          <a:bodyPr wrap="square" rtlCol="0">
            <a:spAutoFit/>
          </a:bodyPr>
          <a:lstStyle/>
          <a:p>
            <a:r>
              <a:rPr lang="zh-CN" altLang="en-US" sz="1350" dirty="0" smtClean="0"/>
              <a:t>粗化构造</a:t>
            </a:r>
            <a:endParaRPr lang="zh-CN" altLang="en-US" sz="1350" dirty="0"/>
          </a:p>
        </p:txBody>
      </p:sp>
      <p:sp>
        <p:nvSpPr>
          <p:cNvPr id="4" name="文本框 3"/>
          <p:cNvSpPr txBox="1"/>
          <p:nvPr/>
        </p:nvSpPr>
        <p:spPr>
          <a:xfrm>
            <a:off x="1220711" y="0"/>
            <a:ext cx="1693940" cy="299085"/>
          </a:xfrm>
          <a:prstGeom prst="rect">
            <a:avLst/>
          </a:prstGeom>
          <a:noFill/>
        </p:spPr>
        <p:txBody>
          <a:bodyPr wrap="square" rtlCol="0">
            <a:spAutoFit/>
          </a:bodyPr>
          <a:lstStyle/>
          <a:p>
            <a:r>
              <a:rPr lang="zh-CN" altLang="en-US" sz="1350" b="1" dirty="0" smtClean="0"/>
              <a:t>模型粗化</a:t>
            </a:r>
            <a:endParaRPr lang="zh-CN" altLang="en-US" sz="1350" b="1" dirty="0"/>
          </a:p>
        </p:txBody>
      </p:sp>
      <p:pic>
        <p:nvPicPr>
          <p:cNvPr id="5" name="图片 4"/>
          <p:cNvPicPr>
            <a:picLocks noChangeAspect="1"/>
          </p:cNvPicPr>
          <p:nvPr/>
        </p:nvPicPr>
        <p:blipFill>
          <a:blip r:embed="rId2"/>
          <a:stretch>
            <a:fillRect/>
          </a:stretch>
        </p:blipFill>
        <p:spPr>
          <a:xfrm>
            <a:off x="2490338" y="1320668"/>
            <a:ext cx="3983786" cy="2961067"/>
          </a:xfrm>
          <a:prstGeom prst="rect">
            <a:avLst/>
          </a:prstGeom>
        </p:spPr>
      </p:pic>
      <p:sp>
        <p:nvSpPr>
          <p:cNvPr id="6" name="文本框 5"/>
          <p:cNvSpPr txBox="1"/>
          <p:nvPr/>
        </p:nvSpPr>
        <p:spPr>
          <a:xfrm>
            <a:off x="3998087" y="1433723"/>
            <a:ext cx="2540327" cy="506730"/>
          </a:xfrm>
          <a:prstGeom prst="rect">
            <a:avLst/>
          </a:prstGeom>
          <a:noFill/>
        </p:spPr>
        <p:txBody>
          <a:bodyPr wrap="square" rtlCol="0">
            <a:spAutoFit/>
          </a:bodyPr>
          <a:lstStyle/>
          <a:p>
            <a:r>
              <a:rPr lang="zh-CN" altLang="en-US" sz="1350" dirty="0" smtClean="0"/>
              <a:t>输出的网格为刚建的新网格</a:t>
            </a:r>
            <a:endParaRPr lang="en-US" altLang="zh-CN" sz="1350" dirty="0" smtClean="0"/>
          </a:p>
          <a:p>
            <a:r>
              <a:rPr lang="zh-CN" altLang="en-US" sz="1350" dirty="0" smtClean="0"/>
              <a:t>输入的为之前做的网格</a:t>
            </a:r>
            <a:endParaRPr lang="zh-CN" altLang="en-US" sz="1350" dirty="0"/>
          </a:p>
        </p:txBody>
      </p:sp>
      <p:sp>
        <p:nvSpPr>
          <p:cNvPr id="7" name="文本框 6"/>
          <p:cNvSpPr txBox="1"/>
          <p:nvPr/>
        </p:nvSpPr>
        <p:spPr>
          <a:xfrm>
            <a:off x="4720957" y="2287347"/>
            <a:ext cx="1881748" cy="299085"/>
          </a:xfrm>
          <a:prstGeom prst="rect">
            <a:avLst/>
          </a:prstGeom>
          <a:noFill/>
        </p:spPr>
        <p:txBody>
          <a:bodyPr wrap="square" rtlCol="0">
            <a:spAutoFit/>
          </a:bodyPr>
          <a:lstStyle/>
          <a:p>
            <a:r>
              <a:rPr lang="zh-CN" altLang="en-US" sz="1350" dirty="0" smtClean="0"/>
              <a:t>最薄下限设为</a:t>
            </a:r>
            <a:r>
              <a:rPr lang="en-US" altLang="zh-CN" sz="1350" dirty="0"/>
              <a:t>0</a:t>
            </a:r>
            <a:endParaRPr lang="zh-CN" altLang="en-US" sz="1350" dirty="0"/>
          </a:p>
        </p:txBody>
      </p:sp>
      <p:sp>
        <p:nvSpPr>
          <p:cNvPr id="8" name="文本框 7"/>
          <p:cNvSpPr txBox="1"/>
          <p:nvPr/>
        </p:nvSpPr>
        <p:spPr>
          <a:xfrm>
            <a:off x="4835257" y="4281734"/>
            <a:ext cx="1881748" cy="299085"/>
          </a:xfrm>
          <a:prstGeom prst="rect">
            <a:avLst/>
          </a:prstGeom>
          <a:noFill/>
        </p:spPr>
        <p:txBody>
          <a:bodyPr wrap="square" rtlCol="0">
            <a:spAutoFit/>
          </a:bodyPr>
          <a:lstStyle/>
          <a:p>
            <a:r>
              <a:rPr lang="zh-CN" altLang="en-US" sz="1350" dirty="0" smtClean="0"/>
              <a:t>细分层统一设为</a:t>
            </a:r>
            <a:r>
              <a:rPr lang="en-US" altLang="zh-CN" sz="1350" dirty="0" smtClean="0"/>
              <a:t>1</a:t>
            </a:r>
            <a:endParaRPr lang="zh-CN" alt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nvSpPr>
        <p:spPr>
          <a:xfrm>
            <a:off x="1496060" y="613410"/>
            <a:ext cx="6151880" cy="38334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zh-CN" altLang="en-US" sz="36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t>目录</a:t>
            </a:r>
            <a:b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rPr>
              <a:t>一、工区建立</a:t>
            </a:r>
            <a:br>
              <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rPr>
              <a:t>二、地震解释</a:t>
            </a:r>
            <a:br>
              <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rPr>
              <a:t>三、地质建模</a:t>
            </a:r>
            <a:br>
              <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rPr>
            </a:br>
            <a:r>
              <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rPr>
              <a:t>四、数值模拟</a:t>
            </a:r>
            <a:endParaRPr lang="zh-CN" altLang="en-US" sz="2800">
              <a:solidFill>
                <a:schemeClr val="tx1"/>
              </a:solidFill>
              <a:latin typeface="方正大黑简体" panose="03000509000000000000" pitchFamily="2" charset="-122"/>
              <a:ea typeface="方正大黑简体" panose="03000509000000000000" pitchFamily="2" charset="-122"/>
              <a:cs typeface="方正大黑简体" panose="03000509000000000000"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73512" y="1674626"/>
            <a:ext cx="2823803" cy="2003528"/>
          </a:xfrm>
          <a:prstGeom prst="rect">
            <a:avLst/>
          </a:prstGeom>
        </p:spPr>
      </p:pic>
      <p:pic>
        <p:nvPicPr>
          <p:cNvPr id="3" name="图片 2"/>
          <p:cNvPicPr>
            <a:picLocks noChangeAspect="1"/>
          </p:cNvPicPr>
          <p:nvPr/>
        </p:nvPicPr>
        <p:blipFill>
          <a:blip r:embed="rId2"/>
          <a:stretch>
            <a:fillRect/>
          </a:stretch>
        </p:blipFill>
        <p:spPr>
          <a:xfrm>
            <a:off x="4499956" y="2098039"/>
            <a:ext cx="2693194" cy="921544"/>
          </a:xfrm>
          <a:prstGeom prst="rect">
            <a:avLst/>
          </a:prstGeom>
        </p:spPr>
      </p:pic>
      <p:pic>
        <p:nvPicPr>
          <p:cNvPr id="4" name="图片 3"/>
          <p:cNvPicPr>
            <a:picLocks noChangeAspect="1"/>
          </p:cNvPicPr>
          <p:nvPr/>
        </p:nvPicPr>
        <p:blipFill>
          <a:blip r:embed="rId3"/>
          <a:stretch>
            <a:fillRect/>
          </a:stretch>
        </p:blipFill>
        <p:spPr>
          <a:xfrm>
            <a:off x="1428750" y="404902"/>
            <a:ext cx="1485900" cy="385763"/>
          </a:xfrm>
          <a:prstGeom prst="rect">
            <a:avLst/>
          </a:prstGeom>
        </p:spPr>
      </p:pic>
      <p:sp>
        <p:nvSpPr>
          <p:cNvPr id="5" name="文本框 4"/>
          <p:cNvSpPr txBox="1"/>
          <p:nvPr/>
        </p:nvSpPr>
        <p:spPr>
          <a:xfrm>
            <a:off x="1626232" y="780068"/>
            <a:ext cx="1881748" cy="299085"/>
          </a:xfrm>
          <a:prstGeom prst="rect">
            <a:avLst/>
          </a:prstGeom>
          <a:noFill/>
        </p:spPr>
        <p:txBody>
          <a:bodyPr wrap="square" rtlCol="0">
            <a:spAutoFit/>
          </a:bodyPr>
          <a:lstStyle/>
          <a:p>
            <a:r>
              <a:rPr lang="zh-CN" altLang="en-US" sz="1350" dirty="0" smtClean="0"/>
              <a:t>粗化</a:t>
            </a:r>
            <a:r>
              <a:rPr lang="zh-CN" altLang="en-US" sz="1350" dirty="0"/>
              <a:t>属性</a:t>
            </a:r>
            <a:endParaRPr lang="zh-CN" altLang="en-US" sz="1350" dirty="0"/>
          </a:p>
        </p:txBody>
      </p:sp>
      <p:sp>
        <p:nvSpPr>
          <p:cNvPr id="6" name="文本框 5"/>
          <p:cNvSpPr txBox="1"/>
          <p:nvPr/>
        </p:nvSpPr>
        <p:spPr>
          <a:xfrm>
            <a:off x="1220711" y="0"/>
            <a:ext cx="1693940" cy="299085"/>
          </a:xfrm>
          <a:prstGeom prst="rect">
            <a:avLst/>
          </a:prstGeom>
          <a:noFill/>
        </p:spPr>
        <p:txBody>
          <a:bodyPr wrap="square" rtlCol="0">
            <a:spAutoFit/>
          </a:bodyPr>
          <a:lstStyle/>
          <a:p>
            <a:r>
              <a:rPr lang="zh-CN" altLang="en-US" sz="1350" b="1" dirty="0" smtClean="0"/>
              <a:t>模型粗化</a:t>
            </a:r>
            <a:endParaRPr lang="zh-CN" altLang="en-US" sz="1350" b="1" dirty="0"/>
          </a:p>
        </p:txBody>
      </p:sp>
      <p:sp>
        <p:nvSpPr>
          <p:cNvPr id="7" name="文本框 6"/>
          <p:cNvSpPr txBox="1"/>
          <p:nvPr/>
        </p:nvSpPr>
        <p:spPr>
          <a:xfrm>
            <a:off x="1695574" y="1213886"/>
            <a:ext cx="4720322" cy="299085"/>
          </a:xfrm>
          <a:prstGeom prst="rect">
            <a:avLst/>
          </a:prstGeom>
          <a:noFill/>
        </p:spPr>
        <p:txBody>
          <a:bodyPr wrap="square" rtlCol="0">
            <a:spAutoFit/>
          </a:bodyPr>
          <a:lstStyle/>
          <a:p>
            <a:r>
              <a:rPr lang="zh-CN" altLang="en-US" sz="1350" dirty="0" smtClean="0"/>
              <a:t>首先确保</a:t>
            </a:r>
            <a:r>
              <a:rPr lang="en-US" altLang="zh-CN" sz="1350" dirty="0" smtClean="0"/>
              <a:t>coarse</a:t>
            </a:r>
            <a:r>
              <a:rPr lang="zh-CN" altLang="en-US" sz="1350" dirty="0" smtClean="0"/>
              <a:t>网格为激活状态（左键单击后为粗体字）</a:t>
            </a:r>
            <a:endParaRPr lang="zh-CN" altLang="en-US" sz="1350" dirty="0"/>
          </a:p>
        </p:txBody>
      </p:sp>
      <p:pic>
        <p:nvPicPr>
          <p:cNvPr id="8" name="图片 7"/>
          <p:cNvPicPr>
            <a:picLocks noChangeAspect="1"/>
          </p:cNvPicPr>
          <p:nvPr/>
        </p:nvPicPr>
        <p:blipFill>
          <a:blip r:embed="rId4"/>
          <a:stretch>
            <a:fillRect/>
          </a:stretch>
        </p:blipFill>
        <p:spPr>
          <a:xfrm>
            <a:off x="6114443" y="1175562"/>
            <a:ext cx="1078706" cy="271463"/>
          </a:xfrm>
          <a:prstGeom prst="rect">
            <a:avLst/>
          </a:prstGeom>
        </p:spPr>
      </p:pic>
      <p:sp>
        <p:nvSpPr>
          <p:cNvPr id="9" name="文本框 8"/>
          <p:cNvSpPr txBox="1"/>
          <p:nvPr/>
        </p:nvSpPr>
        <p:spPr>
          <a:xfrm>
            <a:off x="1753802" y="3773774"/>
            <a:ext cx="5697265" cy="506730"/>
          </a:xfrm>
          <a:prstGeom prst="rect">
            <a:avLst/>
          </a:prstGeom>
          <a:noFill/>
        </p:spPr>
        <p:txBody>
          <a:bodyPr wrap="square" rtlCol="0">
            <a:spAutoFit/>
          </a:bodyPr>
          <a:lstStyle/>
          <a:p>
            <a:r>
              <a:rPr lang="zh-CN" altLang="en-US" sz="1350" dirty="0" smtClean="0"/>
              <a:t>将旧网格</a:t>
            </a:r>
            <a:r>
              <a:rPr lang="en-US" altLang="zh-CN" sz="1350" dirty="0" smtClean="0"/>
              <a:t>model</a:t>
            </a:r>
            <a:r>
              <a:rPr lang="zh-CN" altLang="en-US" sz="1350" dirty="0" smtClean="0"/>
              <a:t>里</a:t>
            </a:r>
            <a:r>
              <a:rPr lang="en-US" altLang="zh-CN" sz="1350" dirty="0" smtClean="0"/>
              <a:t>properties</a:t>
            </a:r>
            <a:r>
              <a:rPr lang="zh-CN" altLang="en-US" sz="1350" dirty="0"/>
              <a:t>需要用到的</a:t>
            </a:r>
            <a:r>
              <a:rPr lang="zh-CN" altLang="en-US" sz="1350" dirty="0" smtClean="0"/>
              <a:t>属性选中导入</a:t>
            </a:r>
            <a:endParaRPr lang="en-US" altLang="zh-CN" sz="1350" dirty="0" smtClean="0"/>
          </a:p>
          <a:p>
            <a:r>
              <a:rPr lang="zh-CN" altLang="en-US" sz="1350" dirty="0" smtClean="0"/>
              <a:t>设置</a:t>
            </a:r>
            <a:r>
              <a:rPr lang="en-US" altLang="zh-CN" sz="1350" dirty="0" smtClean="0"/>
              <a:t>Averaging method</a:t>
            </a:r>
            <a:r>
              <a:rPr lang="zh-CN" altLang="en-US" sz="1350" dirty="0" smtClean="0"/>
              <a:t>，除了</a:t>
            </a:r>
            <a:r>
              <a:rPr lang="en-US" altLang="zh-CN" sz="1350" dirty="0" smtClean="0"/>
              <a:t>PERM</a:t>
            </a:r>
            <a:r>
              <a:rPr lang="zh-CN" altLang="en-US" sz="1350" dirty="0" smtClean="0"/>
              <a:t>为</a:t>
            </a:r>
            <a:r>
              <a:rPr lang="en-US" altLang="zh-CN" sz="1350" dirty="0" smtClean="0"/>
              <a:t>Harmonic</a:t>
            </a:r>
            <a:r>
              <a:rPr lang="zh-CN" altLang="en-US" sz="1350" dirty="0" smtClean="0"/>
              <a:t>其他均为</a:t>
            </a:r>
            <a:r>
              <a:rPr lang="en-US" altLang="zh-CN" sz="1350" dirty="0" smtClean="0"/>
              <a:t>Arithmetic</a:t>
            </a:r>
            <a:endParaRPr lang="zh-CN" altLang="en-US" sz="135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1" y="0"/>
            <a:ext cx="1693940" cy="299085"/>
          </a:xfrm>
          <a:prstGeom prst="rect">
            <a:avLst/>
          </a:prstGeom>
          <a:noFill/>
        </p:spPr>
        <p:txBody>
          <a:bodyPr wrap="square" rtlCol="0">
            <a:spAutoFit/>
          </a:bodyPr>
          <a:lstStyle/>
          <a:p>
            <a:r>
              <a:rPr lang="zh-CN" altLang="en-US" sz="1350" b="1" dirty="0" smtClean="0"/>
              <a:t>设定断层传导率</a:t>
            </a:r>
            <a:endParaRPr lang="zh-CN" altLang="en-US" sz="1350" b="1" dirty="0"/>
          </a:p>
        </p:txBody>
      </p:sp>
      <p:pic>
        <p:nvPicPr>
          <p:cNvPr id="3" name="图片 2"/>
          <p:cNvPicPr>
            <a:picLocks noChangeAspect="1"/>
          </p:cNvPicPr>
          <p:nvPr/>
        </p:nvPicPr>
        <p:blipFill>
          <a:blip r:embed="rId1"/>
          <a:stretch>
            <a:fillRect/>
          </a:stretch>
        </p:blipFill>
        <p:spPr>
          <a:xfrm>
            <a:off x="1346260" y="565166"/>
            <a:ext cx="2000250" cy="1528763"/>
          </a:xfrm>
          <a:prstGeom prst="rect">
            <a:avLst/>
          </a:prstGeom>
        </p:spPr>
      </p:pic>
      <p:pic>
        <p:nvPicPr>
          <p:cNvPr id="4" name="图片 3"/>
          <p:cNvPicPr>
            <a:picLocks noChangeAspect="1"/>
          </p:cNvPicPr>
          <p:nvPr/>
        </p:nvPicPr>
        <p:blipFill>
          <a:blip r:embed="rId2"/>
          <a:stretch>
            <a:fillRect/>
          </a:stretch>
        </p:blipFill>
        <p:spPr>
          <a:xfrm>
            <a:off x="3629228" y="565166"/>
            <a:ext cx="3304254" cy="2695708"/>
          </a:xfrm>
          <a:prstGeom prst="rect">
            <a:avLst/>
          </a:prstGeom>
        </p:spPr>
      </p:pic>
      <p:sp>
        <p:nvSpPr>
          <p:cNvPr id="5" name="文本框 4"/>
          <p:cNvSpPr txBox="1"/>
          <p:nvPr/>
        </p:nvSpPr>
        <p:spPr>
          <a:xfrm>
            <a:off x="1561993" y="2310926"/>
            <a:ext cx="1693940" cy="506730"/>
          </a:xfrm>
          <a:prstGeom prst="rect">
            <a:avLst/>
          </a:prstGeom>
          <a:noFill/>
        </p:spPr>
        <p:txBody>
          <a:bodyPr wrap="square" rtlCol="0">
            <a:spAutoFit/>
          </a:bodyPr>
          <a:lstStyle/>
          <a:p>
            <a:r>
              <a:rPr lang="zh-CN" altLang="en-US" sz="1350" dirty="0" smtClean="0"/>
              <a:t>若断层封闭则传导率定为</a:t>
            </a:r>
            <a:r>
              <a:rPr lang="en-US" altLang="zh-CN" sz="1350" dirty="0" smtClean="0"/>
              <a:t>0</a:t>
            </a:r>
            <a:endParaRPr lang="zh-CN" altLang="en-US" sz="1350" dirty="0"/>
          </a:p>
        </p:txBody>
      </p:sp>
      <p:pic>
        <p:nvPicPr>
          <p:cNvPr id="6" name="图片 5"/>
          <p:cNvPicPr>
            <a:picLocks noChangeAspect="1"/>
          </p:cNvPicPr>
          <p:nvPr/>
        </p:nvPicPr>
        <p:blipFill>
          <a:blip r:embed="rId3"/>
          <a:stretch>
            <a:fillRect/>
          </a:stretch>
        </p:blipFill>
        <p:spPr>
          <a:xfrm>
            <a:off x="1561993" y="3592632"/>
            <a:ext cx="2164556" cy="714375"/>
          </a:xfrm>
          <a:prstGeom prst="rect">
            <a:avLst/>
          </a:prstGeom>
        </p:spPr>
      </p:pic>
      <p:sp>
        <p:nvSpPr>
          <p:cNvPr id="7" name="右箭头 6"/>
          <p:cNvSpPr/>
          <p:nvPr/>
        </p:nvSpPr>
        <p:spPr>
          <a:xfrm>
            <a:off x="3158885" y="1802461"/>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右箭头 7"/>
          <p:cNvSpPr/>
          <p:nvPr/>
        </p:nvSpPr>
        <p:spPr>
          <a:xfrm rot="8386340">
            <a:off x="3179776" y="3277499"/>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相渗属性与岩石物理属性（不含气）</a:t>
            </a:r>
            <a:endParaRPr lang="zh-CN" altLang="en-US" sz="1350" b="1" dirty="0"/>
          </a:p>
        </p:txBody>
      </p:sp>
      <p:pic>
        <p:nvPicPr>
          <p:cNvPr id="3" name="图片 2"/>
          <p:cNvPicPr>
            <a:picLocks noChangeAspect="1"/>
          </p:cNvPicPr>
          <p:nvPr/>
        </p:nvPicPr>
        <p:blipFill>
          <a:blip r:embed="rId1"/>
          <a:stretch>
            <a:fillRect/>
          </a:stretch>
        </p:blipFill>
        <p:spPr>
          <a:xfrm>
            <a:off x="1324228" y="390951"/>
            <a:ext cx="2028825" cy="1450181"/>
          </a:xfrm>
          <a:prstGeom prst="rect">
            <a:avLst/>
          </a:prstGeom>
        </p:spPr>
      </p:pic>
      <p:sp>
        <p:nvSpPr>
          <p:cNvPr id="4" name="文本框 3"/>
          <p:cNvSpPr txBox="1"/>
          <p:nvPr/>
        </p:nvSpPr>
        <p:spPr>
          <a:xfrm>
            <a:off x="1373666" y="1861291"/>
            <a:ext cx="1693940" cy="506730"/>
          </a:xfrm>
          <a:prstGeom prst="rect">
            <a:avLst/>
          </a:prstGeom>
          <a:noFill/>
        </p:spPr>
        <p:txBody>
          <a:bodyPr wrap="square" rtlCol="0">
            <a:spAutoFit/>
          </a:bodyPr>
          <a:lstStyle/>
          <a:p>
            <a:r>
              <a:rPr lang="zh-CN" altLang="en-US" sz="1350" dirty="0" smtClean="0"/>
              <a:t>岩石压缩系数对数模结果影响不大</a:t>
            </a:r>
            <a:endParaRPr lang="zh-CN" altLang="en-US" sz="1350" dirty="0"/>
          </a:p>
        </p:txBody>
      </p:sp>
      <p:pic>
        <p:nvPicPr>
          <p:cNvPr id="5" name="图片 4"/>
          <p:cNvPicPr>
            <a:picLocks noChangeAspect="1"/>
          </p:cNvPicPr>
          <p:nvPr/>
        </p:nvPicPr>
        <p:blipFill>
          <a:blip r:embed="rId2"/>
          <a:stretch>
            <a:fillRect/>
          </a:stretch>
        </p:blipFill>
        <p:spPr>
          <a:xfrm>
            <a:off x="1564926" y="2614707"/>
            <a:ext cx="1500188" cy="1850231"/>
          </a:xfrm>
          <a:prstGeom prst="rect">
            <a:avLst/>
          </a:prstGeom>
        </p:spPr>
      </p:pic>
      <p:sp>
        <p:nvSpPr>
          <p:cNvPr id="6" name="文本框 5"/>
          <p:cNvSpPr txBox="1"/>
          <p:nvPr/>
        </p:nvSpPr>
        <p:spPr>
          <a:xfrm>
            <a:off x="1468050" y="4505255"/>
            <a:ext cx="1693940" cy="299085"/>
          </a:xfrm>
          <a:prstGeom prst="rect">
            <a:avLst/>
          </a:prstGeom>
          <a:noFill/>
        </p:spPr>
        <p:txBody>
          <a:bodyPr wrap="square" rtlCol="0">
            <a:spAutoFit/>
          </a:bodyPr>
          <a:lstStyle/>
          <a:p>
            <a:r>
              <a:rPr lang="zh-CN" altLang="en-US" sz="1350" dirty="0" smtClean="0"/>
              <a:t>打开函数窗口查看</a:t>
            </a:r>
            <a:endParaRPr lang="zh-CN" altLang="en-US" sz="1350" dirty="0"/>
          </a:p>
        </p:txBody>
      </p:sp>
      <p:pic>
        <p:nvPicPr>
          <p:cNvPr id="7" name="图片 6"/>
          <p:cNvPicPr>
            <a:picLocks noChangeAspect="1"/>
          </p:cNvPicPr>
          <p:nvPr/>
        </p:nvPicPr>
        <p:blipFill>
          <a:blip r:embed="rId3"/>
          <a:stretch>
            <a:fillRect/>
          </a:stretch>
        </p:blipFill>
        <p:spPr>
          <a:xfrm>
            <a:off x="3912146" y="2607334"/>
            <a:ext cx="2376103" cy="2316977"/>
          </a:xfrm>
          <a:prstGeom prst="rect">
            <a:avLst/>
          </a:prstGeom>
        </p:spPr>
      </p:pic>
      <p:pic>
        <p:nvPicPr>
          <p:cNvPr id="8" name="图片 7"/>
          <p:cNvPicPr>
            <a:picLocks noChangeAspect="1"/>
          </p:cNvPicPr>
          <p:nvPr/>
        </p:nvPicPr>
        <p:blipFill>
          <a:blip r:embed="rId4"/>
          <a:stretch>
            <a:fillRect/>
          </a:stretch>
        </p:blipFill>
        <p:spPr>
          <a:xfrm>
            <a:off x="3912146" y="227923"/>
            <a:ext cx="2374355" cy="2304086"/>
          </a:xfrm>
          <a:prstGeom prst="rect">
            <a:avLst/>
          </a:prstGeom>
        </p:spPr>
      </p:pic>
      <p:sp>
        <p:nvSpPr>
          <p:cNvPr id="9" name="文本框 8"/>
          <p:cNvSpPr txBox="1"/>
          <p:nvPr/>
        </p:nvSpPr>
        <p:spPr>
          <a:xfrm>
            <a:off x="4571935" y="864601"/>
            <a:ext cx="1389592" cy="229870"/>
          </a:xfrm>
          <a:prstGeom prst="rect">
            <a:avLst/>
          </a:prstGeom>
          <a:noFill/>
        </p:spPr>
        <p:txBody>
          <a:bodyPr wrap="square" rtlCol="0">
            <a:spAutoFit/>
          </a:bodyPr>
          <a:lstStyle/>
          <a:p>
            <a:r>
              <a:rPr lang="zh-CN" altLang="en-US" sz="900" dirty="0" smtClean="0"/>
              <a:t>油气水参数</a:t>
            </a:r>
            <a:endParaRPr lang="zh-CN" altLang="en-US" sz="900" dirty="0"/>
          </a:p>
        </p:txBody>
      </p:sp>
      <p:sp>
        <p:nvSpPr>
          <p:cNvPr id="10" name="文本框 9"/>
          <p:cNvSpPr txBox="1"/>
          <p:nvPr/>
        </p:nvSpPr>
        <p:spPr>
          <a:xfrm>
            <a:off x="4678284" y="1521494"/>
            <a:ext cx="1705262" cy="229870"/>
          </a:xfrm>
          <a:prstGeom prst="rect">
            <a:avLst/>
          </a:prstGeom>
          <a:noFill/>
        </p:spPr>
        <p:txBody>
          <a:bodyPr wrap="square" rtlCol="0">
            <a:spAutoFit/>
          </a:bodyPr>
          <a:lstStyle/>
          <a:p>
            <a:r>
              <a:rPr lang="zh-CN" altLang="en-US" sz="900" dirty="0" smtClean="0"/>
              <a:t>毛管压力曲线设置</a:t>
            </a:r>
            <a:endParaRPr lang="zh-CN" altLang="en-US" sz="900" dirty="0"/>
          </a:p>
        </p:txBody>
      </p:sp>
      <p:sp>
        <p:nvSpPr>
          <p:cNvPr id="11" name="文本框 10"/>
          <p:cNvSpPr txBox="1"/>
          <p:nvPr/>
        </p:nvSpPr>
        <p:spPr>
          <a:xfrm>
            <a:off x="4728693" y="2037000"/>
            <a:ext cx="741260" cy="229870"/>
          </a:xfrm>
          <a:prstGeom prst="rect">
            <a:avLst/>
          </a:prstGeom>
          <a:noFill/>
        </p:spPr>
        <p:txBody>
          <a:bodyPr wrap="square" rtlCol="0">
            <a:spAutoFit/>
          </a:bodyPr>
          <a:lstStyle/>
          <a:p>
            <a:r>
              <a:rPr lang="en-US" altLang="zh-CN" sz="900" dirty="0" smtClean="0"/>
              <a:t>J</a:t>
            </a:r>
            <a:r>
              <a:rPr lang="zh-CN" altLang="en-US" sz="900" dirty="0" smtClean="0"/>
              <a:t>函数</a:t>
            </a:r>
            <a:endParaRPr lang="zh-CN" altLang="en-US" sz="900" dirty="0"/>
          </a:p>
        </p:txBody>
      </p:sp>
      <p:sp>
        <p:nvSpPr>
          <p:cNvPr id="12" name="文本框 11"/>
          <p:cNvSpPr txBox="1"/>
          <p:nvPr/>
        </p:nvSpPr>
        <p:spPr>
          <a:xfrm>
            <a:off x="4983444" y="3514011"/>
            <a:ext cx="1094944" cy="229870"/>
          </a:xfrm>
          <a:prstGeom prst="rect">
            <a:avLst/>
          </a:prstGeom>
          <a:noFill/>
        </p:spPr>
        <p:txBody>
          <a:bodyPr wrap="square" rtlCol="0">
            <a:spAutoFit/>
          </a:bodyPr>
          <a:lstStyle/>
          <a:p>
            <a:r>
              <a:rPr lang="zh-CN" altLang="en-US" sz="900" dirty="0" smtClean="0"/>
              <a:t>用户自定义</a:t>
            </a:r>
            <a:endParaRPr lang="zh-CN" altLang="en-US" sz="900" dirty="0"/>
          </a:p>
        </p:txBody>
      </p:sp>
      <p:sp>
        <p:nvSpPr>
          <p:cNvPr id="13" name="文本框 12"/>
          <p:cNvSpPr txBox="1"/>
          <p:nvPr/>
        </p:nvSpPr>
        <p:spPr>
          <a:xfrm>
            <a:off x="4775332" y="3655548"/>
            <a:ext cx="1511169" cy="368300"/>
          </a:xfrm>
          <a:prstGeom prst="rect">
            <a:avLst/>
          </a:prstGeom>
          <a:noFill/>
        </p:spPr>
        <p:txBody>
          <a:bodyPr wrap="square" rtlCol="0">
            <a:spAutoFit/>
          </a:bodyPr>
          <a:lstStyle/>
          <a:p>
            <a:r>
              <a:rPr lang="zh-CN" altLang="en-US" sz="900" dirty="0" smtClean="0"/>
              <a:t>岩石压缩系数</a:t>
            </a:r>
            <a:endParaRPr lang="en-US" altLang="zh-CN" sz="900" dirty="0" smtClean="0"/>
          </a:p>
          <a:p>
            <a:r>
              <a:rPr lang="zh-CN" altLang="en-US" sz="900" dirty="0"/>
              <a:t>参考压力</a:t>
            </a:r>
            <a:endParaRPr lang="zh-CN" altLang="en-US" sz="900" dirty="0"/>
          </a:p>
        </p:txBody>
      </p:sp>
      <p:sp>
        <p:nvSpPr>
          <p:cNvPr id="14" name="文本框 13"/>
          <p:cNvSpPr txBox="1"/>
          <p:nvPr/>
        </p:nvSpPr>
        <p:spPr>
          <a:xfrm>
            <a:off x="6288376" y="3797085"/>
            <a:ext cx="1438763" cy="506730"/>
          </a:xfrm>
          <a:prstGeom prst="rect">
            <a:avLst/>
          </a:prstGeom>
          <a:noFill/>
        </p:spPr>
        <p:txBody>
          <a:bodyPr wrap="square" rtlCol="0">
            <a:spAutoFit/>
          </a:bodyPr>
          <a:lstStyle/>
          <a:p>
            <a:r>
              <a:rPr lang="zh-CN" altLang="en-US" sz="900" b="1" dirty="0" smtClean="0"/>
              <a:t>电子档案馆</a:t>
            </a:r>
            <a:r>
              <a:rPr lang="en-US" altLang="zh-CN" sz="900" b="1" dirty="0" smtClean="0"/>
              <a:t>-</a:t>
            </a:r>
            <a:r>
              <a:rPr lang="zh-CN" altLang="en-US" sz="900" b="1" dirty="0" smtClean="0"/>
              <a:t>高压物性</a:t>
            </a:r>
            <a:endParaRPr lang="en-US" altLang="zh-CN" sz="900" b="1" dirty="0" smtClean="0"/>
          </a:p>
          <a:p>
            <a:r>
              <a:rPr lang="zh-CN" altLang="en-US" sz="900" b="1" dirty="0" smtClean="0"/>
              <a:t>查找相关参数</a:t>
            </a:r>
            <a:endParaRPr lang="en-US" altLang="zh-CN" sz="900" b="1" dirty="0" smtClean="0"/>
          </a:p>
          <a:p>
            <a:r>
              <a:rPr lang="zh-CN" altLang="en-US" sz="900" b="1" dirty="0"/>
              <a:t>查不到就用默认</a:t>
            </a:r>
            <a:r>
              <a:rPr lang="zh-CN" altLang="en-US" sz="900" b="1" dirty="0" smtClean="0"/>
              <a:t>值</a:t>
            </a:r>
            <a:endParaRPr lang="zh-CN" altLang="en-US" sz="900" b="1" dirty="0"/>
          </a:p>
        </p:txBody>
      </p:sp>
      <p:sp>
        <p:nvSpPr>
          <p:cNvPr id="15" name="文本框 14"/>
          <p:cNvSpPr txBox="1"/>
          <p:nvPr/>
        </p:nvSpPr>
        <p:spPr>
          <a:xfrm>
            <a:off x="6288376" y="846290"/>
            <a:ext cx="1438763" cy="645160"/>
          </a:xfrm>
          <a:prstGeom prst="rect">
            <a:avLst/>
          </a:prstGeom>
          <a:noFill/>
        </p:spPr>
        <p:txBody>
          <a:bodyPr wrap="square" rtlCol="0">
            <a:spAutoFit/>
          </a:bodyPr>
          <a:lstStyle/>
          <a:p>
            <a:r>
              <a:rPr lang="zh-CN" altLang="en-US" sz="900" b="1" dirty="0" smtClean="0"/>
              <a:t>电子档案馆</a:t>
            </a:r>
            <a:r>
              <a:rPr lang="en-US" altLang="zh-CN" sz="900" b="1" dirty="0" smtClean="0"/>
              <a:t>-</a:t>
            </a:r>
            <a:r>
              <a:rPr lang="zh-CN" altLang="en-US" sz="900" b="1" dirty="0" smtClean="0"/>
              <a:t>油水相渗曲线</a:t>
            </a:r>
            <a:endParaRPr lang="en-US" altLang="zh-CN" sz="900" b="1" dirty="0" smtClean="0"/>
          </a:p>
          <a:p>
            <a:r>
              <a:rPr lang="zh-CN" altLang="en-US" sz="900" b="1" dirty="0" smtClean="0"/>
              <a:t>查找相关参数</a:t>
            </a:r>
            <a:endParaRPr lang="en-US" altLang="zh-CN" sz="900" b="1" dirty="0" smtClean="0"/>
          </a:p>
          <a:p>
            <a:r>
              <a:rPr lang="zh-CN" altLang="en-US" sz="900" b="1" dirty="0"/>
              <a:t>查不到就用默认</a:t>
            </a:r>
            <a:r>
              <a:rPr lang="zh-CN" altLang="en-US" sz="900" b="1" dirty="0" smtClean="0"/>
              <a:t>值</a:t>
            </a:r>
            <a:endParaRPr lang="zh-CN" altLang="en-US" sz="900" b="1" dirty="0"/>
          </a:p>
        </p:txBody>
      </p:sp>
      <p:sp>
        <p:nvSpPr>
          <p:cNvPr id="16" name="右箭头 15"/>
          <p:cNvSpPr/>
          <p:nvPr/>
        </p:nvSpPr>
        <p:spPr>
          <a:xfrm>
            <a:off x="3257351" y="1515381"/>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右箭头 16"/>
          <p:cNvSpPr/>
          <p:nvPr/>
        </p:nvSpPr>
        <p:spPr>
          <a:xfrm rot="5400000">
            <a:off x="6657970" y="2497347"/>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右箭头 17"/>
          <p:cNvSpPr/>
          <p:nvPr/>
        </p:nvSpPr>
        <p:spPr>
          <a:xfrm rot="10800000">
            <a:off x="3341696" y="3539822"/>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18"/>
          <p:cNvSpPr txBox="1"/>
          <p:nvPr/>
        </p:nvSpPr>
        <p:spPr>
          <a:xfrm>
            <a:off x="6288376" y="1492980"/>
            <a:ext cx="1438763" cy="506730"/>
          </a:xfrm>
          <a:prstGeom prst="rect">
            <a:avLst/>
          </a:prstGeom>
          <a:noFill/>
        </p:spPr>
        <p:txBody>
          <a:bodyPr wrap="square" rtlCol="0">
            <a:spAutoFit/>
          </a:bodyPr>
          <a:lstStyle/>
          <a:p>
            <a:r>
              <a:rPr lang="zh-CN" altLang="en-US" sz="900" b="1" dirty="0"/>
              <a:t>毛管</a:t>
            </a:r>
            <a:r>
              <a:rPr lang="zh-CN" altLang="en-US" sz="900" b="1" dirty="0" smtClean="0"/>
              <a:t>压力曲线设置用来定义油水过渡带</a:t>
            </a:r>
            <a:endParaRPr lang="en-US" altLang="zh-CN" sz="900" b="1" dirty="0" smtClean="0"/>
          </a:p>
          <a:p>
            <a:r>
              <a:rPr lang="zh-CN" altLang="en-US" sz="900" b="1" dirty="0" smtClean="0">
                <a:solidFill>
                  <a:srgbClr val="FF0000"/>
                </a:solidFill>
              </a:rPr>
              <a:t>一般不需设置不选该项</a:t>
            </a:r>
            <a:endParaRPr lang="zh-CN" altLang="en-US" sz="900" b="1" dirty="0">
              <a:solidFill>
                <a:srgbClr val="FF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021330" cy="299085"/>
          </a:xfrm>
          <a:prstGeom prst="rect">
            <a:avLst/>
          </a:prstGeom>
          <a:noFill/>
        </p:spPr>
        <p:txBody>
          <a:bodyPr wrap="square" rtlCol="0">
            <a:spAutoFit/>
          </a:bodyPr>
          <a:lstStyle/>
          <a:p>
            <a:r>
              <a:rPr lang="zh-CN" altLang="en-US" sz="1350" b="1" dirty="0"/>
              <a:t>流体</a:t>
            </a:r>
            <a:r>
              <a:rPr lang="zh-CN" altLang="en-US" sz="1350" b="1" dirty="0" smtClean="0"/>
              <a:t>属性与初始状态设定（</a:t>
            </a:r>
            <a:r>
              <a:rPr lang="zh-CN" altLang="en-US" sz="1350" b="1" dirty="0"/>
              <a:t>不含气）</a:t>
            </a:r>
            <a:endParaRPr lang="zh-CN" altLang="en-US" sz="1350" b="1" dirty="0"/>
          </a:p>
        </p:txBody>
      </p:sp>
      <p:pic>
        <p:nvPicPr>
          <p:cNvPr id="3" name="图片 2"/>
          <p:cNvPicPr>
            <a:picLocks noChangeAspect="1"/>
          </p:cNvPicPr>
          <p:nvPr/>
        </p:nvPicPr>
        <p:blipFill>
          <a:blip r:embed="rId1"/>
          <a:stretch>
            <a:fillRect/>
          </a:stretch>
        </p:blipFill>
        <p:spPr>
          <a:xfrm>
            <a:off x="1287897" y="369521"/>
            <a:ext cx="1728788" cy="1493044"/>
          </a:xfrm>
          <a:prstGeom prst="rect">
            <a:avLst/>
          </a:prstGeom>
        </p:spPr>
      </p:pic>
      <p:pic>
        <p:nvPicPr>
          <p:cNvPr id="4" name="图片 3"/>
          <p:cNvPicPr>
            <a:picLocks noChangeAspect="1"/>
          </p:cNvPicPr>
          <p:nvPr/>
        </p:nvPicPr>
        <p:blipFill>
          <a:blip r:embed="rId2"/>
          <a:stretch>
            <a:fillRect/>
          </a:stretch>
        </p:blipFill>
        <p:spPr>
          <a:xfrm>
            <a:off x="4408368" y="83704"/>
            <a:ext cx="2259521" cy="2544118"/>
          </a:xfrm>
          <a:prstGeom prst="rect">
            <a:avLst/>
          </a:prstGeom>
        </p:spPr>
      </p:pic>
      <p:sp>
        <p:nvSpPr>
          <p:cNvPr id="5" name="文本框 4"/>
          <p:cNvSpPr txBox="1"/>
          <p:nvPr/>
        </p:nvSpPr>
        <p:spPr>
          <a:xfrm>
            <a:off x="5172454" y="1251887"/>
            <a:ext cx="1094944" cy="229870"/>
          </a:xfrm>
          <a:prstGeom prst="rect">
            <a:avLst/>
          </a:prstGeom>
          <a:noFill/>
        </p:spPr>
        <p:txBody>
          <a:bodyPr wrap="square" rtlCol="0">
            <a:spAutoFit/>
          </a:bodyPr>
          <a:lstStyle/>
          <a:p>
            <a:r>
              <a:rPr lang="zh-CN" altLang="en-US" sz="900" dirty="0" smtClean="0"/>
              <a:t>油藏压力上下限</a:t>
            </a:r>
            <a:endParaRPr lang="zh-CN" altLang="en-US" sz="900" dirty="0"/>
          </a:p>
        </p:txBody>
      </p:sp>
      <p:sp>
        <p:nvSpPr>
          <p:cNvPr id="6" name="文本框 5"/>
          <p:cNvSpPr txBox="1"/>
          <p:nvPr/>
        </p:nvSpPr>
        <p:spPr>
          <a:xfrm>
            <a:off x="5172454" y="1547006"/>
            <a:ext cx="1094944" cy="229870"/>
          </a:xfrm>
          <a:prstGeom prst="rect">
            <a:avLst/>
          </a:prstGeom>
          <a:noFill/>
        </p:spPr>
        <p:txBody>
          <a:bodyPr wrap="square" rtlCol="0">
            <a:spAutoFit/>
          </a:bodyPr>
          <a:lstStyle/>
          <a:p>
            <a:r>
              <a:rPr lang="zh-CN" altLang="en-US" sz="900" dirty="0" smtClean="0"/>
              <a:t>地温和参考压力</a:t>
            </a:r>
            <a:endParaRPr lang="zh-CN" altLang="en-US" sz="900" dirty="0"/>
          </a:p>
        </p:txBody>
      </p:sp>
      <p:pic>
        <p:nvPicPr>
          <p:cNvPr id="9" name="图片 8"/>
          <p:cNvPicPr>
            <a:picLocks noChangeAspect="1"/>
          </p:cNvPicPr>
          <p:nvPr/>
        </p:nvPicPr>
        <p:blipFill>
          <a:blip r:embed="rId3"/>
          <a:stretch>
            <a:fillRect/>
          </a:stretch>
        </p:blipFill>
        <p:spPr>
          <a:xfrm>
            <a:off x="1350240" y="2257964"/>
            <a:ext cx="2451853" cy="2764161"/>
          </a:xfrm>
          <a:prstGeom prst="rect">
            <a:avLst/>
          </a:prstGeom>
        </p:spPr>
      </p:pic>
      <p:sp>
        <p:nvSpPr>
          <p:cNvPr id="10" name="文本框 9"/>
          <p:cNvSpPr txBox="1"/>
          <p:nvPr/>
        </p:nvSpPr>
        <p:spPr>
          <a:xfrm>
            <a:off x="2521070" y="3138916"/>
            <a:ext cx="1180502" cy="229870"/>
          </a:xfrm>
          <a:prstGeom prst="rect">
            <a:avLst/>
          </a:prstGeom>
          <a:noFill/>
        </p:spPr>
        <p:txBody>
          <a:bodyPr wrap="square" rtlCol="0">
            <a:spAutoFit/>
          </a:bodyPr>
          <a:lstStyle/>
          <a:p>
            <a:r>
              <a:rPr lang="zh-CN" altLang="en-US" sz="900" dirty="0" smtClean="0"/>
              <a:t>泡点压力</a:t>
            </a:r>
            <a:r>
              <a:rPr lang="en-US" altLang="zh-CN" sz="900" dirty="0" smtClean="0"/>
              <a:t>/</a:t>
            </a:r>
            <a:r>
              <a:rPr lang="zh-CN" altLang="en-US" sz="900" dirty="0" smtClean="0"/>
              <a:t>饱和压力</a:t>
            </a:r>
            <a:endParaRPr lang="zh-CN" altLang="en-US" sz="900" dirty="0"/>
          </a:p>
        </p:txBody>
      </p:sp>
      <p:pic>
        <p:nvPicPr>
          <p:cNvPr id="12" name="图片 11"/>
          <p:cNvPicPr>
            <a:picLocks noChangeAspect="1"/>
          </p:cNvPicPr>
          <p:nvPr/>
        </p:nvPicPr>
        <p:blipFill>
          <a:blip r:embed="rId4"/>
          <a:stretch>
            <a:fillRect/>
          </a:stretch>
        </p:blipFill>
        <p:spPr>
          <a:xfrm>
            <a:off x="3993382" y="2257964"/>
            <a:ext cx="2438418" cy="2764161"/>
          </a:xfrm>
          <a:prstGeom prst="rect">
            <a:avLst/>
          </a:prstGeom>
        </p:spPr>
      </p:pic>
      <p:sp>
        <p:nvSpPr>
          <p:cNvPr id="13" name="文本框 12"/>
          <p:cNvSpPr txBox="1"/>
          <p:nvPr/>
        </p:nvSpPr>
        <p:spPr>
          <a:xfrm>
            <a:off x="5301947" y="2715191"/>
            <a:ext cx="1094944" cy="229870"/>
          </a:xfrm>
          <a:prstGeom prst="rect">
            <a:avLst/>
          </a:prstGeom>
          <a:noFill/>
        </p:spPr>
        <p:txBody>
          <a:bodyPr wrap="square" rtlCol="0">
            <a:spAutoFit/>
          </a:bodyPr>
          <a:lstStyle/>
          <a:p>
            <a:r>
              <a:rPr lang="zh-CN" altLang="en-US" sz="900" dirty="0" smtClean="0"/>
              <a:t>初始状态</a:t>
            </a:r>
            <a:endParaRPr lang="zh-CN" altLang="en-US" sz="900" dirty="0"/>
          </a:p>
        </p:txBody>
      </p:sp>
      <p:sp>
        <p:nvSpPr>
          <p:cNvPr id="14" name="文本框 13"/>
          <p:cNvSpPr txBox="1"/>
          <p:nvPr/>
        </p:nvSpPr>
        <p:spPr>
          <a:xfrm>
            <a:off x="5528145" y="3633897"/>
            <a:ext cx="1094944" cy="473710"/>
          </a:xfrm>
          <a:prstGeom prst="rect">
            <a:avLst/>
          </a:prstGeom>
          <a:noFill/>
        </p:spPr>
        <p:txBody>
          <a:bodyPr wrap="square" rtlCol="0">
            <a:spAutoFit/>
          </a:bodyPr>
          <a:lstStyle/>
          <a:p>
            <a:r>
              <a:rPr lang="zh-CN" altLang="en-US" sz="825" dirty="0" smtClean="0"/>
              <a:t>参考压力</a:t>
            </a:r>
            <a:endParaRPr lang="en-US" altLang="zh-CN" sz="825" dirty="0" smtClean="0"/>
          </a:p>
          <a:p>
            <a:r>
              <a:rPr lang="zh-CN" altLang="en-US" sz="825" dirty="0"/>
              <a:t>参考</a:t>
            </a:r>
            <a:r>
              <a:rPr lang="zh-CN" altLang="en-US" sz="825" dirty="0" smtClean="0"/>
              <a:t>深度</a:t>
            </a:r>
            <a:endParaRPr lang="en-US" altLang="zh-CN" sz="825" dirty="0" smtClean="0"/>
          </a:p>
          <a:p>
            <a:r>
              <a:rPr lang="zh-CN" altLang="en-US" sz="825" dirty="0"/>
              <a:t>油水界面</a:t>
            </a:r>
            <a:endParaRPr lang="zh-CN" altLang="en-US" sz="825" dirty="0"/>
          </a:p>
        </p:txBody>
      </p:sp>
      <p:sp>
        <p:nvSpPr>
          <p:cNvPr id="15" name="文本框 14"/>
          <p:cNvSpPr txBox="1"/>
          <p:nvPr/>
        </p:nvSpPr>
        <p:spPr>
          <a:xfrm>
            <a:off x="5603078" y="437226"/>
            <a:ext cx="1094944" cy="229870"/>
          </a:xfrm>
          <a:prstGeom prst="rect">
            <a:avLst/>
          </a:prstGeom>
          <a:noFill/>
        </p:spPr>
        <p:txBody>
          <a:bodyPr wrap="square" rtlCol="0">
            <a:spAutoFit/>
          </a:bodyPr>
          <a:lstStyle/>
          <a:p>
            <a:r>
              <a:rPr lang="zh-CN" altLang="en-US" sz="900" dirty="0" smtClean="0"/>
              <a:t>黑油模型</a:t>
            </a:r>
            <a:endParaRPr lang="zh-CN" altLang="en-US" sz="900" dirty="0"/>
          </a:p>
        </p:txBody>
      </p:sp>
      <p:sp>
        <p:nvSpPr>
          <p:cNvPr id="17" name="文本框 16"/>
          <p:cNvSpPr txBox="1"/>
          <p:nvPr/>
        </p:nvSpPr>
        <p:spPr>
          <a:xfrm>
            <a:off x="6639875" y="3510665"/>
            <a:ext cx="1438763" cy="506730"/>
          </a:xfrm>
          <a:prstGeom prst="rect">
            <a:avLst/>
          </a:prstGeom>
          <a:noFill/>
        </p:spPr>
        <p:txBody>
          <a:bodyPr wrap="square" rtlCol="0">
            <a:spAutoFit/>
          </a:bodyPr>
          <a:lstStyle/>
          <a:p>
            <a:r>
              <a:rPr lang="zh-CN" altLang="en-US" sz="900" b="1" dirty="0" smtClean="0"/>
              <a:t>电子档案馆</a:t>
            </a:r>
            <a:r>
              <a:rPr lang="en-US" altLang="zh-CN" sz="900" b="1" dirty="0" smtClean="0"/>
              <a:t>-</a:t>
            </a:r>
            <a:r>
              <a:rPr lang="zh-CN" altLang="en-US" sz="900" b="1" dirty="0" smtClean="0"/>
              <a:t>高压物性</a:t>
            </a:r>
            <a:endParaRPr lang="en-US" altLang="zh-CN" sz="900" b="1" dirty="0" smtClean="0"/>
          </a:p>
          <a:p>
            <a:r>
              <a:rPr lang="zh-CN" altLang="en-US" sz="900" b="1" dirty="0" smtClean="0"/>
              <a:t>查找相关参数</a:t>
            </a:r>
            <a:endParaRPr lang="en-US" altLang="zh-CN" sz="900" b="1" dirty="0" smtClean="0"/>
          </a:p>
          <a:p>
            <a:r>
              <a:rPr lang="zh-CN" altLang="en-US" sz="900" b="1" dirty="0"/>
              <a:t>查不</a:t>
            </a:r>
            <a:r>
              <a:rPr lang="zh-CN" altLang="en-US" sz="900" b="1" dirty="0" smtClean="0"/>
              <a:t>到就用默认值</a:t>
            </a:r>
            <a:endParaRPr lang="zh-CN" altLang="en-US" sz="900" b="1" dirty="0"/>
          </a:p>
        </p:txBody>
      </p:sp>
      <p:sp>
        <p:nvSpPr>
          <p:cNvPr id="18" name="文本框 17"/>
          <p:cNvSpPr txBox="1"/>
          <p:nvPr/>
        </p:nvSpPr>
        <p:spPr>
          <a:xfrm>
            <a:off x="6527800" y="4084020"/>
            <a:ext cx="1438763" cy="506730"/>
          </a:xfrm>
          <a:prstGeom prst="rect">
            <a:avLst/>
          </a:prstGeom>
          <a:noFill/>
        </p:spPr>
        <p:txBody>
          <a:bodyPr wrap="square" rtlCol="0">
            <a:spAutoFit/>
          </a:bodyPr>
          <a:lstStyle/>
          <a:p>
            <a:r>
              <a:rPr lang="zh-CN" altLang="en-US" sz="900" b="1" dirty="0" smtClean="0">
                <a:solidFill>
                  <a:srgbClr val="FF0000"/>
                </a:solidFill>
              </a:rPr>
              <a:t>注意：</a:t>
            </a:r>
            <a:endParaRPr lang="en-US" altLang="zh-CN" sz="900" b="1" dirty="0" smtClean="0">
              <a:solidFill>
                <a:srgbClr val="FF0000"/>
              </a:solidFill>
            </a:endParaRPr>
          </a:p>
          <a:p>
            <a:r>
              <a:rPr lang="zh-CN" altLang="en-US" sz="900" b="1" dirty="0" smtClean="0">
                <a:solidFill>
                  <a:srgbClr val="FF0000"/>
                </a:solidFill>
              </a:rPr>
              <a:t>与深度有关的值均为负值</a:t>
            </a:r>
            <a:endParaRPr lang="en-US" altLang="zh-CN" sz="900" b="1" dirty="0" smtClean="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021330" cy="299085"/>
          </a:xfrm>
          <a:prstGeom prst="rect">
            <a:avLst/>
          </a:prstGeom>
          <a:noFill/>
        </p:spPr>
        <p:txBody>
          <a:bodyPr wrap="square" rtlCol="0">
            <a:spAutoFit/>
          </a:bodyPr>
          <a:lstStyle/>
          <a:p>
            <a:r>
              <a:rPr lang="zh-CN" altLang="en-US" sz="1350" b="1" dirty="0" smtClean="0"/>
              <a:t>多油水界面设置</a:t>
            </a:r>
            <a:endParaRPr lang="zh-CN" altLang="en-US" sz="1350" b="1" dirty="0"/>
          </a:p>
        </p:txBody>
      </p:sp>
      <p:pic>
        <p:nvPicPr>
          <p:cNvPr id="3" name="图片 2"/>
          <p:cNvPicPr>
            <a:picLocks noChangeAspect="1"/>
          </p:cNvPicPr>
          <p:nvPr/>
        </p:nvPicPr>
        <p:blipFill>
          <a:blip r:embed="rId1"/>
          <a:stretch>
            <a:fillRect/>
          </a:stretch>
        </p:blipFill>
        <p:spPr>
          <a:xfrm>
            <a:off x="1426709" y="489857"/>
            <a:ext cx="2028825" cy="2143125"/>
          </a:xfrm>
          <a:prstGeom prst="rect">
            <a:avLst/>
          </a:prstGeom>
        </p:spPr>
      </p:pic>
      <p:pic>
        <p:nvPicPr>
          <p:cNvPr id="4" name="图片 3"/>
          <p:cNvPicPr>
            <a:picLocks noChangeAspect="1"/>
          </p:cNvPicPr>
          <p:nvPr/>
        </p:nvPicPr>
        <p:blipFill>
          <a:blip r:embed="rId2"/>
          <a:stretch>
            <a:fillRect/>
          </a:stretch>
        </p:blipFill>
        <p:spPr>
          <a:xfrm>
            <a:off x="4028564" y="367394"/>
            <a:ext cx="2013644" cy="2357438"/>
          </a:xfrm>
          <a:prstGeom prst="rect">
            <a:avLst/>
          </a:prstGeom>
        </p:spPr>
      </p:pic>
      <p:sp>
        <p:nvSpPr>
          <p:cNvPr id="5" name="文本框 4"/>
          <p:cNvSpPr txBox="1"/>
          <p:nvPr/>
        </p:nvSpPr>
        <p:spPr>
          <a:xfrm>
            <a:off x="6265577" y="2286734"/>
            <a:ext cx="1438763" cy="368300"/>
          </a:xfrm>
          <a:prstGeom prst="rect">
            <a:avLst/>
          </a:prstGeom>
          <a:noFill/>
        </p:spPr>
        <p:txBody>
          <a:bodyPr wrap="square" rtlCol="0">
            <a:spAutoFit/>
          </a:bodyPr>
          <a:lstStyle/>
          <a:p>
            <a:r>
              <a:rPr lang="zh-CN" altLang="en-US" sz="900" b="1" dirty="0" smtClean="0"/>
              <a:t>依照需求按层位按分区单独设置油水界面</a:t>
            </a:r>
            <a:endParaRPr lang="zh-CN" altLang="en-US" sz="900" b="1" dirty="0"/>
          </a:p>
        </p:txBody>
      </p:sp>
      <p:pic>
        <p:nvPicPr>
          <p:cNvPr id="6" name="图片 5"/>
          <p:cNvPicPr>
            <a:picLocks noChangeAspect="1"/>
          </p:cNvPicPr>
          <p:nvPr/>
        </p:nvPicPr>
        <p:blipFill>
          <a:blip r:embed="rId3"/>
          <a:stretch>
            <a:fillRect/>
          </a:stretch>
        </p:blipFill>
        <p:spPr>
          <a:xfrm>
            <a:off x="1381806" y="3479516"/>
            <a:ext cx="1714500" cy="1135856"/>
          </a:xfrm>
          <a:prstGeom prst="rect">
            <a:avLst/>
          </a:prstGeom>
        </p:spPr>
      </p:pic>
      <p:pic>
        <p:nvPicPr>
          <p:cNvPr id="7" name="图片 6"/>
          <p:cNvPicPr>
            <a:picLocks noChangeAspect="1"/>
          </p:cNvPicPr>
          <p:nvPr/>
        </p:nvPicPr>
        <p:blipFill>
          <a:blip r:embed="rId4"/>
          <a:stretch>
            <a:fillRect/>
          </a:stretch>
        </p:blipFill>
        <p:spPr>
          <a:xfrm>
            <a:off x="3455534" y="2937689"/>
            <a:ext cx="2469696" cy="202678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0710" y="0"/>
            <a:ext cx="3137786" cy="299085"/>
          </a:xfrm>
          <a:prstGeom prst="rect">
            <a:avLst/>
          </a:prstGeom>
          <a:noFill/>
        </p:spPr>
        <p:txBody>
          <a:bodyPr wrap="square" rtlCol="0">
            <a:spAutoFit/>
          </a:bodyPr>
          <a:lstStyle/>
          <a:p>
            <a:r>
              <a:rPr lang="zh-CN" altLang="en-US" sz="1350" b="1" dirty="0" smtClean="0"/>
              <a:t>模型赋值（不含气）</a:t>
            </a:r>
            <a:r>
              <a:rPr lang="en-US" altLang="zh-CN" sz="1350" b="1" dirty="0"/>
              <a:t>-</a:t>
            </a:r>
            <a:r>
              <a:rPr lang="zh-CN" altLang="en-US" sz="1350" b="1" dirty="0"/>
              <a:t>初始化</a:t>
            </a:r>
            <a:r>
              <a:rPr lang="zh-CN" altLang="en-US" sz="1350" b="1" dirty="0" smtClean="0"/>
              <a:t>模型</a:t>
            </a:r>
            <a:endParaRPr lang="zh-CN" altLang="en-US" sz="1350" b="1" dirty="0"/>
          </a:p>
        </p:txBody>
      </p:sp>
      <p:pic>
        <p:nvPicPr>
          <p:cNvPr id="4" name="图片 3"/>
          <p:cNvPicPr>
            <a:picLocks noChangeAspect="1"/>
          </p:cNvPicPr>
          <p:nvPr/>
        </p:nvPicPr>
        <p:blipFill>
          <a:blip r:embed="rId1"/>
          <a:stretch>
            <a:fillRect/>
          </a:stretch>
        </p:blipFill>
        <p:spPr>
          <a:xfrm>
            <a:off x="1272059" y="434623"/>
            <a:ext cx="1721644" cy="1621631"/>
          </a:xfrm>
          <a:prstGeom prst="rect">
            <a:avLst/>
          </a:prstGeom>
        </p:spPr>
      </p:pic>
      <p:pic>
        <p:nvPicPr>
          <p:cNvPr id="5" name="图片 4"/>
          <p:cNvPicPr>
            <a:picLocks noChangeAspect="1"/>
          </p:cNvPicPr>
          <p:nvPr/>
        </p:nvPicPr>
        <p:blipFill>
          <a:blip r:embed="rId2"/>
          <a:stretch>
            <a:fillRect/>
          </a:stretch>
        </p:blipFill>
        <p:spPr>
          <a:xfrm>
            <a:off x="3495854" y="1505074"/>
            <a:ext cx="3849278" cy="2703909"/>
          </a:xfrm>
          <a:prstGeom prst="rect">
            <a:avLst/>
          </a:prstGeom>
        </p:spPr>
      </p:pic>
      <p:pic>
        <p:nvPicPr>
          <p:cNvPr id="6" name="图片 5"/>
          <p:cNvPicPr>
            <a:picLocks noChangeAspect="1"/>
          </p:cNvPicPr>
          <p:nvPr/>
        </p:nvPicPr>
        <p:blipFill>
          <a:blip r:embed="rId3"/>
          <a:stretch>
            <a:fillRect/>
          </a:stretch>
        </p:blipFill>
        <p:spPr>
          <a:xfrm>
            <a:off x="1697180" y="3148355"/>
            <a:ext cx="1193006" cy="878681"/>
          </a:xfrm>
          <a:prstGeom prst="rect">
            <a:avLst/>
          </a:prstGeom>
        </p:spPr>
      </p:pic>
      <p:cxnSp>
        <p:nvCxnSpPr>
          <p:cNvPr id="7" name="直接箭头连接符 6"/>
          <p:cNvCxnSpPr/>
          <p:nvPr/>
        </p:nvCxnSpPr>
        <p:spPr>
          <a:xfrm flipV="1">
            <a:off x="2691306" y="3131389"/>
            <a:ext cx="804548" cy="1649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3768244" y="3368438"/>
            <a:ext cx="1180502" cy="229870"/>
          </a:xfrm>
          <a:prstGeom prst="rect">
            <a:avLst/>
          </a:prstGeom>
          <a:noFill/>
        </p:spPr>
        <p:txBody>
          <a:bodyPr wrap="square" rtlCol="0">
            <a:spAutoFit/>
          </a:bodyPr>
          <a:lstStyle/>
          <a:p>
            <a:r>
              <a:rPr lang="zh-CN" altLang="en-US" sz="900" dirty="0" smtClean="0"/>
              <a:t>取消√可设定为常数</a:t>
            </a:r>
            <a:endParaRPr lang="zh-CN" altLang="en-US" sz="900" dirty="0"/>
          </a:p>
        </p:txBody>
      </p:sp>
      <p:sp>
        <p:nvSpPr>
          <p:cNvPr id="10" name="文本框 9"/>
          <p:cNvSpPr txBox="1"/>
          <p:nvPr/>
        </p:nvSpPr>
        <p:spPr>
          <a:xfrm>
            <a:off x="5112135" y="1245438"/>
            <a:ext cx="616716" cy="299085"/>
          </a:xfrm>
          <a:prstGeom prst="rect">
            <a:avLst/>
          </a:prstGeom>
          <a:noFill/>
        </p:spPr>
        <p:txBody>
          <a:bodyPr wrap="square" rtlCol="0">
            <a:spAutoFit/>
          </a:bodyPr>
          <a:lstStyle/>
          <a:p>
            <a:r>
              <a:rPr lang="en-US" altLang="zh-CN" sz="1350" b="1" dirty="0" smtClean="0"/>
              <a:t>GRID</a:t>
            </a:r>
            <a:endParaRPr lang="zh-CN" altLang="en-US" sz="1350" b="1" dirty="0"/>
          </a:p>
        </p:txBody>
      </p:sp>
      <p:pic>
        <p:nvPicPr>
          <p:cNvPr id="11" name="图片 10"/>
          <p:cNvPicPr>
            <a:picLocks noChangeAspect="1"/>
          </p:cNvPicPr>
          <p:nvPr/>
        </p:nvPicPr>
        <p:blipFill>
          <a:blip r:embed="rId4"/>
          <a:stretch>
            <a:fillRect/>
          </a:stretch>
        </p:blipFill>
        <p:spPr>
          <a:xfrm>
            <a:off x="1631882" y="2471808"/>
            <a:ext cx="1863973" cy="647807"/>
          </a:xfrm>
          <a:prstGeom prst="rect">
            <a:avLst/>
          </a:prstGeom>
        </p:spPr>
      </p:pic>
      <p:sp>
        <p:nvSpPr>
          <p:cNvPr id="12" name="矩形 11"/>
          <p:cNvSpPr/>
          <p:nvPr/>
        </p:nvSpPr>
        <p:spPr>
          <a:xfrm>
            <a:off x="3705993" y="4328548"/>
            <a:ext cx="3429000" cy="506730"/>
          </a:xfrm>
          <a:prstGeom prst="rect">
            <a:avLst/>
          </a:prstGeom>
        </p:spPr>
        <p:txBody>
          <a:bodyPr>
            <a:spAutoFit/>
          </a:bodyPr>
          <a:lstStyle/>
          <a:p>
            <a:r>
              <a:rPr lang="zh-CN" altLang="en-US" sz="1350" dirty="0">
                <a:solidFill>
                  <a:srgbClr val="FF0000"/>
                </a:solidFill>
              </a:rPr>
              <a:t>导入</a:t>
            </a:r>
            <a:r>
              <a:rPr lang="en-US" altLang="zh-CN" sz="1350" dirty="0">
                <a:solidFill>
                  <a:srgbClr val="FF0000"/>
                </a:solidFill>
              </a:rPr>
              <a:t>NTG</a:t>
            </a:r>
            <a:r>
              <a:rPr lang="zh-CN" altLang="en-US" sz="1350" dirty="0">
                <a:solidFill>
                  <a:srgbClr val="FF0000"/>
                </a:solidFill>
              </a:rPr>
              <a:t>数据会导致</a:t>
            </a:r>
            <a:r>
              <a:rPr lang="zh-CN" altLang="en-US" sz="1350" dirty="0" smtClean="0">
                <a:solidFill>
                  <a:srgbClr val="FF0000"/>
                </a:solidFill>
              </a:rPr>
              <a:t>运算后的</a:t>
            </a:r>
            <a:r>
              <a:rPr lang="zh-CN" altLang="en-US" sz="1350" dirty="0">
                <a:solidFill>
                  <a:srgbClr val="FF0000"/>
                </a:solidFill>
              </a:rPr>
              <a:t>网格只显示有效网格</a:t>
            </a:r>
            <a:r>
              <a:rPr lang="zh-CN" altLang="en-US" sz="1350" dirty="0" smtClean="0">
                <a:solidFill>
                  <a:srgbClr val="FF0000"/>
                </a:solidFill>
              </a:rPr>
              <a:t>，显示全部网格的办法</a:t>
            </a:r>
            <a:r>
              <a:rPr lang="zh-CN" altLang="en-US" sz="1350" dirty="0">
                <a:solidFill>
                  <a:srgbClr val="FF0000"/>
                </a:solidFill>
              </a:rPr>
              <a:t>暂未找到。</a:t>
            </a:r>
            <a:endParaRPr lang="zh-CN" altLang="en-US" sz="1350" dirty="0">
              <a:solidFill>
                <a:srgbClr val="FF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294839" y="2017797"/>
            <a:ext cx="1726020" cy="1184759"/>
          </a:xfrm>
          <a:prstGeom prst="rect">
            <a:avLst/>
          </a:prstGeom>
        </p:spPr>
      </p:pic>
      <p:pic>
        <p:nvPicPr>
          <p:cNvPr id="2" name="图片 1"/>
          <p:cNvPicPr>
            <a:picLocks noChangeAspect="1"/>
          </p:cNvPicPr>
          <p:nvPr/>
        </p:nvPicPr>
        <p:blipFill>
          <a:blip r:embed="rId2"/>
          <a:stretch>
            <a:fillRect/>
          </a:stretch>
        </p:blipFill>
        <p:spPr>
          <a:xfrm>
            <a:off x="3503657" y="785147"/>
            <a:ext cx="3952620" cy="2780873"/>
          </a:xfrm>
          <a:prstGeom prst="rect">
            <a:avLst/>
          </a:prstGeom>
        </p:spPr>
      </p:pic>
      <p:sp>
        <p:nvSpPr>
          <p:cNvPr id="3" name="文本框 2"/>
          <p:cNvSpPr txBox="1"/>
          <p:nvPr/>
        </p:nvSpPr>
        <p:spPr>
          <a:xfrm>
            <a:off x="1220710" y="0"/>
            <a:ext cx="3137786" cy="299085"/>
          </a:xfrm>
          <a:prstGeom prst="rect">
            <a:avLst/>
          </a:prstGeom>
          <a:noFill/>
        </p:spPr>
        <p:txBody>
          <a:bodyPr wrap="square" rtlCol="0">
            <a:spAutoFit/>
          </a:bodyPr>
          <a:lstStyle/>
          <a:p>
            <a:r>
              <a:rPr lang="zh-CN" altLang="en-US" sz="1350" b="1" dirty="0" smtClean="0"/>
              <a:t>模型赋值（不含气）</a:t>
            </a:r>
            <a:r>
              <a:rPr lang="en-US" altLang="zh-CN" sz="1350" b="1" dirty="0" smtClean="0"/>
              <a:t>-</a:t>
            </a:r>
            <a:r>
              <a:rPr lang="zh-CN" altLang="en-US" sz="1350" b="1" dirty="0" smtClean="0"/>
              <a:t>初始化模型</a:t>
            </a:r>
            <a:endParaRPr lang="zh-CN" altLang="en-US" sz="1350" b="1" dirty="0"/>
          </a:p>
        </p:txBody>
      </p:sp>
      <p:cxnSp>
        <p:nvCxnSpPr>
          <p:cNvPr id="7" name="直接箭头连接符 6"/>
          <p:cNvCxnSpPr/>
          <p:nvPr/>
        </p:nvCxnSpPr>
        <p:spPr>
          <a:xfrm flipV="1">
            <a:off x="2646018" y="2484407"/>
            <a:ext cx="804548" cy="1649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4964576" y="598457"/>
            <a:ext cx="1030783" cy="299085"/>
          </a:xfrm>
          <a:prstGeom prst="rect">
            <a:avLst/>
          </a:prstGeom>
          <a:noFill/>
        </p:spPr>
        <p:txBody>
          <a:bodyPr wrap="square" rtlCol="0">
            <a:spAutoFit/>
          </a:bodyPr>
          <a:lstStyle/>
          <a:p>
            <a:r>
              <a:rPr lang="en-US" altLang="zh-CN" sz="1350" b="1" dirty="0" smtClean="0"/>
              <a:t>Functions</a:t>
            </a:r>
            <a:endParaRPr lang="zh-CN" altLang="en-US" sz="1350" b="1" dirty="0"/>
          </a:p>
        </p:txBody>
      </p:sp>
      <p:pic>
        <p:nvPicPr>
          <p:cNvPr id="6" name="图片 5"/>
          <p:cNvPicPr>
            <a:picLocks noChangeAspect="1"/>
          </p:cNvPicPr>
          <p:nvPr/>
        </p:nvPicPr>
        <p:blipFill>
          <a:blip r:embed="rId3"/>
          <a:stretch>
            <a:fillRect/>
          </a:stretch>
        </p:blipFill>
        <p:spPr>
          <a:xfrm>
            <a:off x="3657600" y="3895385"/>
            <a:ext cx="3579019" cy="1100138"/>
          </a:xfrm>
          <a:prstGeom prst="rect">
            <a:avLst/>
          </a:prstGeom>
        </p:spPr>
      </p:pic>
      <p:sp>
        <p:nvSpPr>
          <p:cNvPr id="11" name="文本框 10"/>
          <p:cNvSpPr txBox="1"/>
          <p:nvPr/>
        </p:nvSpPr>
        <p:spPr>
          <a:xfrm>
            <a:off x="2465614" y="4341579"/>
            <a:ext cx="1038041" cy="229870"/>
          </a:xfrm>
          <a:prstGeom prst="rect">
            <a:avLst/>
          </a:prstGeom>
          <a:noFill/>
        </p:spPr>
        <p:txBody>
          <a:bodyPr wrap="square" rtlCol="0">
            <a:spAutoFit/>
          </a:bodyPr>
          <a:lstStyle/>
          <a:p>
            <a:r>
              <a:rPr lang="zh-CN" altLang="en-US" sz="900" b="1" dirty="0" smtClean="0"/>
              <a:t>多油水界面情况</a:t>
            </a:r>
            <a:endParaRPr lang="zh-CN" altLang="en-US" sz="900" b="1"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0710" y="0"/>
            <a:ext cx="3137786" cy="299085"/>
          </a:xfrm>
          <a:prstGeom prst="rect">
            <a:avLst/>
          </a:prstGeom>
          <a:noFill/>
        </p:spPr>
        <p:txBody>
          <a:bodyPr wrap="square" rtlCol="0">
            <a:spAutoFit/>
          </a:bodyPr>
          <a:lstStyle/>
          <a:p>
            <a:r>
              <a:rPr lang="zh-CN" altLang="en-US" sz="1350" b="1" dirty="0" smtClean="0"/>
              <a:t>模型赋值（不含气）</a:t>
            </a:r>
            <a:r>
              <a:rPr lang="en-US" altLang="zh-CN" sz="1350" b="1" dirty="0" smtClean="0"/>
              <a:t>-</a:t>
            </a:r>
            <a:r>
              <a:rPr lang="zh-CN" altLang="en-US" sz="1350" b="1" dirty="0" smtClean="0"/>
              <a:t>初始化模型</a:t>
            </a:r>
            <a:endParaRPr lang="zh-CN" altLang="en-US" sz="1350" b="1" dirty="0"/>
          </a:p>
        </p:txBody>
      </p:sp>
      <p:sp>
        <p:nvSpPr>
          <p:cNvPr id="10" name="文本框 9"/>
          <p:cNvSpPr txBox="1"/>
          <p:nvPr/>
        </p:nvSpPr>
        <p:spPr>
          <a:xfrm>
            <a:off x="2743772" y="318575"/>
            <a:ext cx="1030783" cy="299085"/>
          </a:xfrm>
          <a:prstGeom prst="rect">
            <a:avLst/>
          </a:prstGeom>
          <a:noFill/>
        </p:spPr>
        <p:txBody>
          <a:bodyPr wrap="square" rtlCol="0">
            <a:spAutoFit/>
          </a:bodyPr>
          <a:lstStyle/>
          <a:p>
            <a:r>
              <a:rPr lang="en-US" altLang="zh-CN" sz="1350" b="1" dirty="0" smtClean="0"/>
              <a:t>Advanced</a:t>
            </a:r>
            <a:endParaRPr lang="zh-CN" altLang="en-US" sz="1350" b="1" dirty="0"/>
          </a:p>
        </p:txBody>
      </p:sp>
      <p:pic>
        <p:nvPicPr>
          <p:cNvPr id="5" name="图片 4"/>
          <p:cNvPicPr>
            <a:picLocks noChangeAspect="1"/>
          </p:cNvPicPr>
          <p:nvPr/>
        </p:nvPicPr>
        <p:blipFill>
          <a:blip r:embed="rId1"/>
          <a:stretch>
            <a:fillRect/>
          </a:stretch>
        </p:blipFill>
        <p:spPr>
          <a:xfrm>
            <a:off x="1417388" y="641424"/>
            <a:ext cx="3590341" cy="2565923"/>
          </a:xfrm>
          <a:prstGeom prst="rect">
            <a:avLst/>
          </a:prstGeom>
        </p:spPr>
      </p:pic>
      <p:sp>
        <p:nvSpPr>
          <p:cNvPr id="9" name="文本框 8"/>
          <p:cNvSpPr txBox="1"/>
          <p:nvPr/>
        </p:nvSpPr>
        <p:spPr>
          <a:xfrm>
            <a:off x="5230422" y="1899791"/>
            <a:ext cx="1968322" cy="2030095"/>
          </a:xfrm>
          <a:prstGeom prst="rect">
            <a:avLst/>
          </a:prstGeom>
          <a:noFill/>
        </p:spPr>
        <p:txBody>
          <a:bodyPr wrap="square" rtlCol="0">
            <a:spAutoFit/>
          </a:bodyPr>
          <a:lstStyle/>
          <a:p>
            <a:r>
              <a:rPr lang="zh-CN" altLang="en-US" sz="1050" dirty="0" smtClean="0"/>
              <a:t>若</a:t>
            </a:r>
            <a:r>
              <a:rPr lang="en-US" altLang="zh-CN" sz="1050" b="1" dirty="0" smtClean="0"/>
              <a:t>Advanced</a:t>
            </a:r>
            <a:r>
              <a:rPr lang="zh-CN" altLang="en-US" sz="1050" dirty="0"/>
              <a:t>选项</a:t>
            </a:r>
            <a:r>
              <a:rPr lang="zh-CN" altLang="en-US" sz="1050" dirty="0" smtClean="0"/>
              <a:t>卡前图标为感叹号，更改</a:t>
            </a:r>
            <a:r>
              <a:rPr lang="en-US" altLang="zh-CN" sz="1050" b="1" dirty="0" smtClean="0"/>
              <a:t>Select grid export </a:t>
            </a:r>
            <a:r>
              <a:rPr lang="en-US" altLang="zh-CN" sz="1050" b="1" dirty="0"/>
              <a:t>to</a:t>
            </a:r>
            <a:r>
              <a:rPr lang="zh-CN" altLang="en-US" sz="1050" dirty="0" smtClean="0"/>
              <a:t>默认的</a:t>
            </a:r>
            <a:r>
              <a:rPr lang="en-US" altLang="zh-CN" sz="1050" b="1" dirty="0" smtClean="0"/>
              <a:t>GSG</a:t>
            </a:r>
            <a:r>
              <a:rPr lang="zh-CN" altLang="en-US" sz="1050" dirty="0" smtClean="0"/>
              <a:t>为其他选项，</a:t>
            </a:r>
            <a:r>
              <a:rPr lang="zh-CN" altLang="en-US" sz="1050" dirty="0" smtClean="0">
                <a:solidFill>
                  <a:srgbClr val="FF0000"/>
                </a:solidFill>
              </a:rPr>
              <a:t>原因暂不明</a:t>
            </a:r>
            <a:r>
              <a:rPr lang="zh-CN" altLang="en-US" sz="1050" dirty="0" smtClean="0"/>
              <a:t>。</a:t>
            </a:r>
            <a:endParaRPr lang="en-US" altLang="zh-CN" sz="1050" dirty="0" smtClean="0"/>
          </a:p>
          <a:p>
            <a:endParaRPr lang="en-US" altLang="zh-CN" sz="1050" dirty="0"/>
          </a:p>
          <a:p>
            <a:r>
              <a:rPr lang="zh-CN" altLang="en-US" sz="1050" dirty="0"/>
              <a:t>所有选项</a:t>
            </a:r>
            <a:r>
              <a:rPr lang="zh-CN" altLang="en-US" sz="1050" dirty="0" smtClean="0"/>
              <a:t>卡均无感叹号标志后运行</a:t>
            </a:r>
            <a:r>
              <a:rPr lang="en-US" altLang="zh-CN" sz="1050" dirty="0" smtClean="0"/>
              <a:t>Check</a:t>
            </a:r>
            <a:r>
              <a:rPr lang="zh-CN" altLang="en-US" sz="1050" dirty="0" smtClean="0"/>
              <a:t>检查，若无问题点击</a:t>
            </a:r>
            <a:r>
              <a:rPr lang="en-US" altLang="zh-CN" sz="1050" dirty="0" smtClean="0"/>
              <a:t>Run</a:t>
            </a:r>
            <a:r>
              <a:rPr lang="zh-CN" altLang="en-US" sz="1050" dirty="0" smtClean="0"/>
              <a:t>运行计算</a:t>
            </a:r>
            <a:endParaRPr lang="en-US" altLang="zh-CN" sz="1050" dirty="0" smtClean="0"/>
          </a:p>
          <a:p>
            <a:endParaRPr lang="en-US" altLang="zh-CN" sz="1050" dirty="0"/>
          </a:p>
          <a:p>
            <a:r>
              <a:rPr lang="zh-CN" altLang="en-US" sz="1050" dirty="0"/>
              <a:t>选中</a:t>
            </a:r>
            <a:r>
              <a:rPr lang="en-US" altLang="zh-CN" sz="1050" b="1" dirty="0"/>
              <a:t>Cases</a:t>
            </a:r>
            <a:r>
              <a:rPr lang="zh-CN" altLang="en-US" sz="1050" dirty="0"/>
              <a:t>选项卡里刚生成的初始化模型，在</a:t>
            </a:r>
            <a:r>
              <a:rPr lang="en-US" altLang="zh-CN" sz="1050" b="1" dirty="0"/>
              <a:t>Results</a:t>
            </a:r>
            <a:r>
              <a:rPr lang="zh-CN" altLang="en-US" sz="1050" dirty="0"/>
              <a:t>选项卡里</a:t>
            </a:r>
            <a:r>
              <a:rPr lang="en-US" altLang="zh-CN" sz="1050" dirty="0"/>
              <a:t>3D</a:t>
            </a:r>
            <a:r>
              <a:rPr lang="zh-CN" altLang="en-US" sz="1050" dirty="0"/>
              <a:t>窗口下查看运算结果</a:t>
            </a:r>
            <a:r>
              <a:rPr lang="zh-CN" altLang="en-US" sz="1050" dirty="0" smtClean="0"/>
              <a:t>。</a:t>
            </a:r>
            <a:endParaRPr lang="en-US" altLang="zh-CN" sz="1050" dirty="0"/>
          </a:p>
        </p:txBody>
      </p:sp>
      <p:pic>
        <p:nvPicPr>
          <p:cNvPr id="11" name="图片 10"/>
          <p:cNvPicPr>
            <a:picLocks noChangeAspect="1"/>
          </p:cNvPicPr>
          <p:nvPr/>
        </p:nvPicPr>
        <p:blipFill>
          <a:blip r:embed="rId2"/>
          <a:stretch>
            <a:fillRect/>
          </a:stretch>
        </p:blipFill>
        <p:spPr>
          <a:xfrm>
            <a:off x="1557500" y="3460622"/>
            <a:ext cx="1377216" cy="1548494"/>
          </a:xfrm>
          <a:prstGeom prst="rect">
            <a:avLst/>
          </a:prstGeom>
        </p:spPr>
      </p:pic>
      <p:pic>
        <p:nvPicPr>
          <p:cNvPr id="6" name="图片 5"/>
          <p:cNvPicPr>
            <a:picLocks noChangeAspect="1"/>
          </p:cNvPicPr>
          <p:nvPr/>
        </p:nvPicPr>
        <p:blipFill>
          <a:blip r:embed="rId3"/>
          <a:stretch>
            <a:fillRect/>
          </a:stretch>
        </p:blipFill>
        <p:spPr>
          <a:xfrm>
            <a:off x="3259163" y="3487954"/>
            <a:ext cx="1385407" cy="1521163"/>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0710" y="0"/>
            <a:ext cx="3137786" cy="299085"/>
          </a:xfrm>
          <a:prstGeom prst="rect">
            <a:avLst/>
          </a:prstGeom>
          <a:noFill/>
        </p:spPr>
        <p:txBody>
          <a:bodyPr wrap="square" rtlCol="0">
            <a:spAutoFit/>
          </a:bodyPr>
          <a:lstStyle/>
          <a:p>
            <a:r>
              <a:rPr lang="zh-CN" altLang="en-US" sz="1350" b="1" dirty="0" smtClean="0"/>
              <a:t>储量计算（不含气）</a:t>
            </a:r>
            <a:endParaRPr lang="zh-CN" altLang="en-US" sz="1350" b="1" dirty="0"/>
          </a:p>
        </p:txBody>
      </p:sp>
      <p:pic>
        <p:nvPicPr>
          <p:cNvPr id="4" name="图片 3"/>
          <p:cNvPicPr>
            <a:picLocks noChangeAspect="1"/>
          </p:cNvPicPr>
          <p:nvPr/>
        </p:nvPicPr>
        <p:blipFill>
          <a:blip r:embed="rId1"/>
          <a:stretch>
            <a:fillRect/>
          </a:stretch>
        </p:blipFill>
        <p:spPr>
          <a:xfrm>
            <a:off x="1317757" y="376664"/>
            <a:ext cx="1513864" cy="1632387"/>
          </a:xfrm>
          <a:prstGeom prst="rect">
            <a:avLst/>
          </a:prstGeom>
        </p:spPr>
      </p:pic>
      <p:pic>
        <p:nvPicPr>
          <p:cNvPr id="5" name="图片 4"/>
          <p:cNvPicPr>
            <a:picLocks noChangeAspect="1"/>
          </p:cNvPicPr>
          <p:nvPr/>
        </p:nvPicPr>
        <p:blipFill>
          <a:blip r:embed="rId2"/>
          <a:stretch>
            <a:fillRect/>
          </a:stretch>
        </p:blipFill>
        <p:spPr>
          <a:xfrm>
            <a:off x="3394494" y="276999"/>
            <a:ext cx="2208823" cy="1980965"/>
          </a:xfrm>
          <a:prstGeom prst="rect">
            <a:avLst/>
          </a:prstGeom>
        </p:spPr>
      </p:pic>
      <p:sp>
        <p:nvSpPr>
          <p:cNvPr id="6" name="文本框 5"/>
          <p:cNvSpPr txBox="1"/>
          <p:nvPr/>
        </p:nvSpPr>
        <p:spPr>
          <a:xfrm>
            <a:off x="4358496" y="1608650"/>
            <a:ext cx="1180502" cy="229870"/>
          </a:xfrm>
          <a:prstGeom prst="rect">
            <a:avLst/>
          </a:prstGeom>
          <a:noFill/>
        </p:spPr>
        <p:txBody>
          <a:bodyPr wrap="square" rtlCol="0">
            <a:spAutoFit/>
          </a:bodyPr>
          <a:lstStyle/>
          <a:p>
            <a:r>
              <a:rPr lang="zh-CN" altLang="en-US" sz="900" dirty="0" smtClean="0"/>
              <a:t>输入油水界面</a:t>
            </a:r>
            <a:endParaRPr lang="zh-CN" altLang="en-US" sz="900" dirty="0"/>
          </a:p>
        </p:txBody>
      </p:sp>
      <p:pic>
        <p:nvPicPr>
          <p:cNvPr id="7" name="图片 6"/>
          <p:cNvPicPr>
            <a:picLocks noChangeAspect="1"/>
          </p:cNvPicPr>
          <p:nvPr/>
        </p:nvPicPr>
        <p:blipFill>
          <a:blip r:embed="rId3"/>
          <a:stretch>
            <a:fillRect/>
          </a:stretch>
        </p:blipFill>
        <p:spPr>
          <a:xfrm>
            <a:off x="1367565" y="3027458"/>
            <a:ext cx="1643261" cy="467395"/>
          </a:xfrm>
          <a:prstGeom prst="rect">
            <a:avLst/>
          </a:prstGeom>
        </p:spPr>
      </p:pic>
      <p:pic>
        <p:nvPicPr>
          <p:cNvPr id="8" name="图片 7"/>
          <p:cNvPicPr>
            <a:picLocks noChangeAspect="1"/>
          </p:cNvPicPr>
          <p:nvPr/>
        </p:nvPicPr>
        <p:blipFill>
          <a:blip r:embed="rId4"/>
          <a:stretch>
            <a:fillRect/>
          </a:stretch>
        </p:blipFill>
        <p:spPr>
          <a:xfrm>
            <a:off x="3318319" y="2706074"/>
            <a:ext cx="4441358" cy="1577556"/>
          </a:xfrm>
          <a:prstGeom prst="rect">
            <a:avLst/>
          </a:prstGeom>
        </p:spPr>
      </p:pic>
      <p:sp>
        <p:nvSpPr>
          <p:cNvPr id="9" name="文本框 8"/>
          <p:cNvSpPr txBox="1"/>
          <p:nvPr/>
        </p:nvSpPr>
        <p:spPr>
          <a:xfrm>
            <a:off x="1598944" y="3709181"/>
            <a:ext cx="1180502" cy="506730"/>
          </a:xfrm>
          <a:prstGeom prst="rect">
            <a:avLst/>
          </a:prstGeom>
          <a:noFill/>
        </p:spPr>
        <p:txBody>
          <a:bodyPr wrap="square" rtlCol="0">
            <a:spAutoFit/>
          </a:bodyPr>
          <a:lstStyle/>
          <a:p>
            <a:r>
              <a:rPr lang="zh-CN" altLang="en-US" sz="900" dirty="0" smtClean="0"/>
              <a:t>生成的油水界面在</a:t>
            </a:r>
            <a:r>
              <a:rPr lang="en-US" altLang="zh-CN" sz="900" dirty="0" smtClean="0"/>
              <a:t>Models</a:t>
            </a:r>
            <a:r>
              <a:rPr lang="zh-CN" altLang="en-US" sz="900" dirty="0" smtClean="0"/>
              <a:t>选项卡中查看</a:t>
            </a:r>
            <a:endParaRPr lang="zh-CN" altLang="en-US" sz="900" dirty="0"/>
          </a:p>
        </p:txBody>
      </p:sp>
      <p:sp>
        <p:nvSpPr>
          <p:cNvPr id="10" name="右箭头 9"/>
          <p:cNvSpPr/>
          <p:nvPr/>
        </p:nvSpPr>
        <p:spPr>
          <a:xfrm>
            <a:off x="2954927" y="1388676"/>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右箭头 10"/>
          <p:cNvSpPr/>
          <p:nvPr/>
        </p:nvSpPr>
        <p:spPr>
          <a:xfrm rot="7922339">
            <a:off x="2827969" y="2195270"/>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右箭头 11"/>
          <p:cNvSpPr/>
          <p:nvPr/>
        </p:nvSpPr>
        <p:spPr>
          <a:xfrm>
            <a:off x="2899315" y="3692705"/>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78947" y="356378"/>
            <a:ext cx="1693069" cy="1485900"/>
          </a:xfrm>
          <a:prstGeom prst="rect">
            <a:avLst/>
          </a:prstGeom>
        </p:spPr>
      </p:pic>
      <p:sp>
        <p:nvSpPr>
          <p:cNvPr id="3" name="文本框 2"/>
          <p:cNvSpPr txBox="1"/>
          <p:nvPr/>
        </p:nvSpPr>
        <p:spPr>
          <a:xfrm>
            <a:off x="1220710" y="0"/>
            <a:ext cx="3137786" cy="299085"/>
          </a:xfrm>
          <a:prstGeom prst="rect">
            <a:avLst/>
          </a:prstGeom>
          <a:noFill/>
        </p:spPr>
        <p:txBody>
          <a:bodyPr wrap="square" rtlCol="0">
            <a:spAutoFit/>
          </a:bodyPr>
          <a:lstStyle/>
          <a:p>
            <a:r>
              <a:rPr lang="zh-CN" altLang="en-US" sz="1350" b="1" dirty="0" smtClean="0"/>
              <a:t>储量计算（不含气）</a:t>
            </a:r>
            <a:endParaRPr lang="zh-CN" altLang="en-US" sz="1350" b="1" dirty="0"/>
          </a:p>
        </p:txBody>
      </p:sp>
      <p:pic>
        <p:nvPicPr>
          <p:cNvPr id="4" name="图片 3"/>
          <p:cNvPicPr>
            <a:picLocks noChangeAspect="1"/>
          </p:cNvPicPr>
          <p:nvPr/>
        </p:nvPicPr>
        <p:blipFill>
          <a:blip r:embed="rId2"/>
          <a:stretch>
            <a:fillRect/>
          </a:stretch>
        </p:blipFill>
        <p:spPr>
          <a:xfrm>
            <a:off x="4820279" y="276999"/>
            <a:ext cx="2825073" cy="864818"/>
          </a:xfrm>
          <a:prstGeom prst="rect">
            <a:avLst/>
          </a:prstGeom>
        </p:spPr>
      </p:pic>
      <p:pic>
        <p:nvPicPr>
          <p:cNvPr id="5" name="图片 4"/>
          <p:cNvPicPr>
            <a:picLocks noChangeAspect="1"/>
          </p:cNvPicPr>
          <p:nvPr/>
        </p:nvPicPr>
        <p:blipFill>
          <a:blip r:embed="rId3"/>
          <a:stretch>
            <a:fillRect/>
          </a:stretch>
        </p:blipFill>
        <p:spPr>
          <a:xfrm>
            <a:off x="4820279" y="1757353"/>
            <a:ext cx="2825073" cy="595764"/>
          </a:xfrm>
          <a:prstGeom prst="rect">
            <a:avLst/>
          </a:prstGeom>
        </p:spPr>
      </p:pic>
      <p:pic>
        <p:nvPicPr>
          <p:cNvPr id="6" name="图片 5"/>
          <p:cNvPicPr>
            <a:picLocks noChangeAspect="1"/>
          </p:cNvPicPr>
          <p:nvPr/>
        </p:nvPicPr>
        <p:blipFill>
          <a:blip r:embed="rId4"/>
          <a:stretch>
            <a:fillRect/>
          </a:stretch>
        </p:blipFill>
        <p:spPr>
          <a:xfrm>
            <a:off x="4820279" y="2968653"/>
            <a:ext cx="2844291" cy="1114655"/>
          </a:xfrm>
          <a:prstGeom prst="rect">
            <a:avLst/>
          </a:prstGeom>
        </p:spPr>
      </p:pic>
      <p:pic>
        <p:nvPicPr>
          <p:cNvPr id="7" name="图片 6"/>
          <p:cNvPicPr>
            <a:picLocks noChangeAspect="1"/>
          </p:cNvPicPr>
          <p:nvPr/>
        </p:nvPicPr>
        <p:blipFill>
          <a:blip r:embed="rId5"/>
          <a:stretch>
            <a:fillRect/>
          </a:stretch>
        </p:blipFill>
        <p:spPr>
          <a:xfrm>
            <a:off x="1501007" y="2354878"/>
            <a:ext cx="2857490" cy="2342205"/>
          </a:xfrm>
          <a:prstGeom prst="rect">
            <a:avLst/>
          </a:prstGeom>
        </p:spPr>
      </p:pic>
      <p:sp>
        <p:nvSpPr>
          <p:cNvPr id="8" name="文本框 7"/>
          <p:cNvSpPr txBox="1"/>
          <p:nvPr/>
        </p:nvSpPr>
        <p:spPr>
          <a:xfrm>
            <a:off x="2789603" y="2455970"/>
            <a:ext cx="1180502" cy="229870"/>
          </a:xfrm>
          <a:prstGeom prst="rect">
            <a:avLst/>
          </a:prstGeom>
          <a:noFill/>
        </p:spPr>
        <p:txBody>
          <a:bodyPr wrap="square" rtlCol="0">
            <a:spAutoFit/>
          </a:bodyPr>
          <a:lstStyle/>
          <a:p>
            <a:r>
              <a:rPr lang="zh-CN" altLang="en-US" sz="900" dirty="0" smtClean="0"/>
              <a:t>名字里不能有空格</a:t>
            </a:r>
            <a:endParaRPr lang="zh-CN" altLang="en-US" sz="900" dirty="0"/>
          </a:p>
        </p:txBody>
      </p:sp>
      <p:sp>
        <p:nvSpPr>
          <p:cNvPr id="9" name="文本框 8"/>
          <p:cNvSpPr txBox="1"/>
          <p:nvPr/>
        </p:nvSpPr>
        <p:spPr>
          <a:xfrm>
            <a:off x="5770028" y="1105787"/>
            <a:ext cx="1180502" cy="229870"/>
          </a:xfrm>
          <a:prstGeom prst="rect">
            <a:avLst/>
          </a:prstGeom>
          <a:noFill/>
        </p:spPr>
        <p:txBody>
          <a:bodyPr wrap="square" rtlCol="0">
            <a:spAutoFit/>
          </a:bodyPr>
          <a:lstStyle/>
          <a:p>
            <a:r>
              <a:rPr lang="zh-CN" altLang="en-US" sz="900" dirty="0" smtClean="0"/>
              <a:t>导入油水界面</a:t>
            </a:r>
            <a:endParaRPr lang="zh-CN" altLang="en-US" sz="900" dirty="0"/>
          </a:p>
        </p:txBody>
      </p:sp>
      <p:sp>
        <p:nvSpPr>
          <p:cNvPr id="10" name="文本框 9"/>
          <p:cNvSpPr txBox="1"/>
          <p:nvPr/>
        </p:nvSpPr>
        <p:spPr>
          <a:xfrm>
            <a:off x="5777150" y="2344532"/>
            <a:ext cx="1180502" cy="229870"/>
          </a:xfrm>
          <a:prstGeom prst="rect">
            <a:avLst/>
          </a:prstGeom>
          <a:noFill/>
        </p:spPr>
        <p:txBody>
          <a:bodyPr wrap="square" rtlCol="0">
            <a:spAutoFit/>
          </a:bodyPr>
          <a:lstStyle/>
          <a:p>
            <a:r>
              <a:rPr lang="zh-CN" altLang="en-US" sz="900" dirty="0" smtClean="0"/>
              <a:t>导入饱和度</a:t>
            </a:r>
            <a:endParaRPr lang="zh-CN" altLang="en-US" sz="900" dirty="0"/>
          </a:p>
        </p:txBody>
      </p:sp>
      <p:sp>
        <p:nvSpPr>
          <p:cNvPr id="11" name="文本框 10"/>
          <p:cNvSpPr txBox="1"/>
          <p:nvPr/>
        </p:nvSpPr>
        <p:spPr>
          <a:xfrm>
            <a:off x="5872041" y="4083308"/>
            <a:ext cx="1180502" cy="229870"/>
          </a:xfrm>
          <a:prstGeom prst="rect">
            <a:avLst/>
          </a:prstGeom>
          <a:noFill/>
        </p:spPr>
        <p:txBody>
          <a:bodyPr wrap="square" rtlCol="0">
            <a:spAutoFit/>
          </a:bodyPr>
          <a:lstStyle/>
          <a:p>
            <a:r>
              <a:rPr lang="zh-CN" altLang="en-US" sz="900" dirty="0" smtClean="0"/>
              <a:t>导入含水饱和度</a:t>
            </a:r>
            <a:endParaRPr lang="zh-CN" altLang="en-US" sz="900" dirty="0"/>
          </a:p>
        </p:txBody>
      </p:sp>
      <p:sp>
        <p:nvSpPr>
          <p:cNvPr id="12" name="文本框 11"/>
          <p:cNvSpPr txBox="1"/>
          <p:nvPr/>
        </p:nvSpPr>
        <p:spPr>
          <a:xfrm>
            <a:off x="1501007" y="4747541"/>
            <a:ext cx="1180502" cy="229870"/>
          </a:xfrm>
          <a:prstGeom prst="rect">
            <a:avLst/>
          </a:prstGeom>
          <a:noFill/>
        </p:spPr>
        <p:txBody>
          <a:bodyPr wrap="square" rtlCol="0">
            <a:spAutoFit/>
          </a:bodyPr>
          <a:lstStyle/>
          <a:p>
            <a:r>
              <a:rPr lang="zh-CN" altLang="en-US" sz="900" dirty="0" smtClean="0"/>
              <a:t>选择导出结果→</a:t>
            </a:r>
            <a:r>
              <a:rPr lang="en-US" altLang="zh-CN" sz="900" dirty="0" smtClean="0"/>
              <a:t>Run</a:t>
            </a:r>
            <a:endParaRPr lang="zh-CN" altLang="en-US" sz="900" dirty="0"/>
          </a:p>
        </p:txBody>
      </p:sp>
      <p:sp>
        <p:nvSpPr>
          <p:cNvPr id="13" name="文本框 12"/>
          <p:cNvSpPr txBox="1"/>
          <p:nvPr/>
        </p:nvSpPr>
        <p:spPr>
          <a:xfrm>
            <a:off x="5371709" y="3284937"/>
            <a:ext cx="1180502" cy="229870"/>
          </a:xfrm>
          <a:prstGeom prst="rect">
            <a:avLst/>
          </a:prstGeom>
          <a:noFill/>
        </p:spPr>
        <p:txBody>
          <a:bodyPr wrap="square" rtlCol="0">
            <a:spAutoFit/>
          </a:bodyPr>
          <a:lstStyle/>
          <a:p>
            <a:r>
              <a:rPr lang="zh-CN" altLang="en-US" sz="900" b="1" dirty="0" smtClean="0">
                <a:solidFill>
                  <a:srgbClr val="FF0000"/>
                </a:solidFill>
              </a:rPr>
              <a:t>注意</a:t>
            </a:r>
            <a:r>
              <a:rPr lang="en-US" altLang="zh-CN" sz="900" b="1" dirty="0" err="1" smtClean="0">
                <a:solidFill>
                  <a:srgbClr val="FF0000"/>
                </a:solidFill>
              </a:rPr>
              <a:t>Sw</a:t>
            </a:r>
            <a:r>
              <a:rPr lang="zh-CN" altLang="en-US" sz="900" b="1" dirty="0">
                <a:solidFill>
                  <a:srgbClr val="FF0000"/>
                </a:solidFill>
              </a:rPr>
              <a:t>应</a:t>
            </a:r>
            <a:r>
              <a:rPr lang="zh-CN" altLang="en-US" sz="900" b="1" dirty="0" smtClean="0">
                <a:solidFill>
                  <a:srgbClr val="FF0000"/>
                </a:solidFill>
              </a:rPr>
              <a:t>为小数</a:t>
            </a:r>
            <a:endParaRPr lang="zh-CN" altLang="en-US" sz="900" b="1"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25120" y="690245"/>
            <a:ext cx="2563495" cy="368300"/>
          </a:xfrm>
          <a:prstGeom prst="rect">
            <a:avLst/>
          </a:prstGeom>
          <a:noFill/>
        </p:spPr>
        <p:txBody>
          <a:bodyPr wrap="square" rtlCol="0">
            <a:spAutoFit/>
          </a:bodyPr>
          <a:p>
            <a:pPr algn="l"/>
            <a:r>
              <a:rPr lang="zh-CN" altLang="en-US">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（三）地震合成记录</a:t>
            </a:r>
            <a:endParaRPr lang="zh-CN" altLang="en-US"/>
          </a:p>
        </p:txBody>
      </p:sp>
      <p:grpSp>
        <p:nvGrpSpPr>
          <p:cNvPr id="8" name="组合 7"/>
          <p:cNvGrpSpPr/>
          <p:nvPr/>
        </p:nvGrpSpPr>
        <p:grpSpPr>
          <a:xfrm>
            <a:off x="1009015" y="1143000"/>
            <a:ext cx="3924300" cy="3868420"/>
            <a:chOff x="1589" y="1807"/>
            <a:chExt cx="6180" cy="6092"/>
          </a:xfrm>
        </p:grpSpPr>
        <p:pic>
          <p:nvPicPr>
            <p:cNvPr id="4" name="图片 3"/>
            <p:cNvPicPr>
              <a:picLocks noChangeAspect="1"/>
            </p:cNvPicPr>
            <p:nvPr/>
          </p:nvPicPr>
          <p:blipFill>
            <a:blip r:embed="rId1"/>
            <a:stretch>
              <a:fillRect/>
            </a:stretch>
          </p:blipFill>
          <p:spPr>
            <a:xfrm>
              <a:off x="1589" y="1807"/>
              <a:ext cx="1350" cy="1605"/>
            </a:xfrm>
            <a:prstGeom prst="rect">
              <a:avLst/>
            </a:prstGeom>
          </p:spPr>
        </p:pic>
        <p:pic>
          <p:nvPicPr>
            <p:cNvPr id="5" name="图片 4"/>
            <p:cNvPicPr>
              <a:picLocks noChangeAspect="1"/>
            </p:cNvPicPr>
            <p:nvPr/>
          </p:nvPicPr>
          <p:blipFill>
            <a:blip r:embed="rId2"/>
            <a:stretch>
              <a:fillRect/>
            </a:stretch>
          </p:blipFill>
          <p:spPr>
            <a:xfrm>
              <a:off x="2939" y="1807"/>
              <a:ext cx="4830" cy="6092"/>
            </a:xfrm>
            <a:prstGeom prst="rect">
              <a:avLst/>
            </a:prstGeom>
          </p:spPr>
        </p:pic>
        <p:sp>
          <p:nvSpPr>
            <p:cNvPr id="10" name="矩形 9"/>
            <p:cNvSpPr/>
            <p:nvPr/>
          </p:nvSpPr>
          <p:spPr>
            <a:xfrm>
              <a:off x="4014" y="2724"/>
              <a:ext cx="3220" cy="277"/>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6" name="矩形 5"/>
            <p:cNvSpPr/>
            <p:nvPr/>
          </p:nvSpPr>
          <p:spPr>
            <a:xfrm>
              <a:off x="4549" y="4194"/>
              <a:ext cx="1230" cy="277"/>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2" name="文本框 1"/>
          <p:cNvSpPr txBox="1"/>
          <p:nvPr/>
        </p:nvSpPr>
        <p:spPr>
          <a:xfrm>
            <a:off x="5481320" y="1198880"/>
            <a:ext cx="2011680" cy="829945"/>
          </a:xfrm>
          <a:prstGeom prst="rect">
            <a:avLst/>
          </a:prstGeom>
          <a:noFill/>
        </p:spPr>
        <p:txBody>
          <a:bodyPr wrap="none" rtlCol="0">
            <a:spAutoFit/>
          </a:bodyPr>
          <a:p>
            <a:pPr>
              <a:lnSpc>
                <a:spcPct val="150000"/>
              </a:lnSpc>
            </a:pPr>
            <a:r>
              <a:rPr lang="zh-CN" altLang="en-US" sz="1600">
                <a:latin typeface="方正大黑简体" panose="03000509000000000000" pitchFamily="2" charset="-122"/>
                <a:ea typeface="方正大黑简体" panose="03000509000000000000" pitchFamily="2" charset="-122"/>
              </a:rPr>
              <a:t>问题：</a:t>
            </a:r>
            <a:endParaRPr lang="zh-CN" altLang="en-US" sz="1600">
              <a:latin typeface="方正大黑简体" panose="03000509000000000000" pitchFamily="2" charset="-122"/>
              <a:ea typeface="方正大黑简体" panose="03000509000000000000" pitchFamily="2" charset="-122"/>
            </a:endParaRPr>
          </a:p>
          <a:p>
            <a:pPr>
              <a:lnSpc>
                <a:spcPct val="150000"/>
              </a:lnSpc>
            </a:pPr>
            <a:r>
              <a:rPr lang="zh-CN" altLang="en-US" sz="1600">
                <a:latin typeface="方正大黑简体" panose="03000509000000000000" pitchFamily="2" charset="-122"/>
                <a:ea typeface="方正大黑简体" panose="03000509000000000000" pitchFamily="2" charset="-122"/>
              </a:rPr>
              <a:t>地震合成记录保存在</a:t>
            </a:r>
            <a:endParaRPr lang="zh-CN" altLang="en-US" sz="1600">
              <a:latin typeface="方正大黑简体" panose="03000509000000000000" pitchFamily="2" charset="-122"/>
              <a:ea typeface="方正大黑简体" panose="03000509000000000000" pitchFamily="2" charset="-122"/>
            </a:endParaRPr>
          </a:p>
        </p:txBody>
      </p:sp>
      <p:sp>
        <p:nvSpPr>
          <p:cNvPr id="14" name="文本框 13"/>
          <p:cNvSpPr txBox="1"/>
          <p:nvPr/>
        </p:nvSpPr>
        <p:spPr>
          <a:xfrm>
            <a:off x="1010285" y="96520"/>
            <a:ext cx="2011680" cy="460375"/>
          </a:xfrm>
          <a:prstGeom prst="rect">
            <a:avLst/>
          </a:prstGeom>
          <a:noFill/>
        </p:spPr>
        <p:txBody>
          <a:bodyPr wrap="none" rtlCol="0" anchor="t">
            <a:spAutoFit/>
          </a:bodyPr>
          <a:p>
            <a:r>
              <a:rPr lang="zh-CN" altLang="en-US" sz="24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rPr>
              <a:t>二、构造解释</a:t>
            </a:r>
            <a:endParaRPr lang="zh-CN" altLang="en-US" sz="24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sym typeface="+mn-ea"/>
            </a:endParaRPr>
          </a:p>
        </p:txBody>
      </p:sp>
      <p:pic>
        <p:nvPicPr>
          <p:cNvPr id="7" name="图片 6"/>
          <p:cNvPicPr>
            <a:picLocks noChangeAspect="1"/>
          </p:cNvPicPr>
          <p:nvPr/>
        </p:nvPicPr>
        <p:blipFill>
          <a:blip r:embed="rId3"/>
          <a:stretch>
            <a:fillRect/>
          </a:stretch>
        </p:blipFill>
        <p:spPr>
          <a:xfrm>
            <a:off x="5556885" y="2096770"/>
            <a:ext cx="2486025" cy="561975"/>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a:t>历史数据</a:t>
            </a:r>
            <a:endParaRPr lang="zh-CN" altLang="en-US" sz="1350" b="1" dirty="0"/>
          </a:p>
        </p:txBody>
      </p:sp>
      <p:sp>
        <p:nvSpPr>
          <p:cNvPr id="3" name="文本框 2"/>
          <p:cNvSpPr txBox="1"/>
          <p:nvPr/>
        </p:nvSpPr>
        <p:spPr>
          <a:xfrm>
            <a:off x="1522634" y="437791"/>
            <a:ext cx="6620702" cy="1753235"/>
          </a:xfrm>
          <a:prstGeom prst="rect">
            <a:avLst/>
          </a:prstGeom>
          <a:noFill/>
        </p:spPr>
        <p:txBody>
          <a:bodyPr wrap="square" rtlCol="0">
            <a:spAutoFit/>
          </a:bodyPr>
          <a:lstStyle/>
          <a:p>
            <a:r>
              <a:rPr lang="zh-CN" altLang="en-US" sz="900" dirty="0" smtClean="0"/>
              <a:t>格式：把生产数据整理成如下格式</a:t>
            </a:r>
            <a:r>
              <a:rPr lang="zh-CN" altLang="en-US" sz="900" dirty="0"/>
              <a:t>的文本文件</a:t>
            </a:r>
            <a:r>
              <a:rPr lang="zh-CN" altLang="en-US" sz="900" dirty="0" smtClean="0"/>
              <a:t>后缀改成</a:t>
            </a:r>
            <a:r>
              <a:rPr lang="en-US" altLang="zh-CN" sz="900" dirty="0" smtClean="0"/>
              <a:t>*.</a:t>
            </a:r>
            <a:r>
              <a:rPr lang="en-US" altLang="zh-CN" sz="900" dirty="0" err="1" smtClean="0"/>
              <a:t>vol</a:t>
            </a:r>
            <a:endParaRPr lang="en-US" altLang="zh-CN" sz="900" dirty="0" smtClean="0"/>
          </a:p>
          <a:p>
            <a:r>
              <a:rPr lang="en-US" altLang="zh-CN" sz="900" dirty="0" smtClean="0"/>
              <a:t>*METRIC</a:t>
            </a:r>
            <a:r>
              <a:rPr lang="en-US" altLang="zh-CN" sz="900" dirty="0"/>
              <a:t>					</a:t>
            </a:r>
            <a:endParaRPr lang="en-US" altLang="zh-CN" sz="900" dirty="0"/>
          </a:p>
          <a:p>
            <a:r>
              <a:rPr lang="en-US" altLang="zh-CN" sz="900" dirty="0"/>
              <a:t>*MONTHLY					</a:t>
            </a:r>
            <a:endParaRPr lang="en-US" altLang="zh-CN" sz="900" dirty="0"/>
          </a:p>
          <a:p>
            <a:r>
              <a:rPr lang="en-US" altLang="zh-CN" sz="900" dirty="0"/>
              <a:t>*IGNORE_MISSING					</a:t>
            </a:r>
            <a:endParaRPr lang="en-US" altLang="zh-CN" sz="900" dirty="0"/>
          </a:p>
          <a:p>
            <a:r>
              <a:rPr lang="en-US" altLang="zh-CN" sz="900" dirty="0"/>
              <a:t>*UPTIME_FRACTIONS					</a:t>
            </a:r>
            <a:endParaRPr lang="en-US" altLang="zh-CN" sz="900" dirty="0"/>
          </a:p>
          <a:p>
            <a:r>
              <a:rPr lang="en-US" altLang="zh-CN" sz="900" dirty="0"/>
              <a:t>*UUCRATES					</a:t>
            </a:r>
            <a:endParaRPr lang="en-US" altLang="zh-CN" sz="900" dirty="0"/>
          </a:p>
          <a:p>
            <a:r>
              <a:rPr lang="en-US" altLang="zh-CN" sz="900" dirty="0"/>
              <a:t>*DAY	*MONTH	*YEAR	*OIL	*WATER	*WINJ</a:t>
            </a:r>
            <a:endParaRPr lang="en-US" altLang="zh-CN" sz="900" dirty="0"/>
          </a:p>
          <a:p>
            <a:r>
              <a:rPr lang="en-US" altLang="zh-CN" sz="900" dirty="0"/>
              <a:t>*NAME </a:t>
            </a:r>
            <a:r>
              <a:rPr lang="en-US" altLang="zh-CN" sz="900" dirty="0">
                <a:solidFill>
                  <a:srgbClr val="FF0000"/>
                </a:solidFill>
              </a:rPr>
              <a:t>wu13-5					</a:t>
            </a:r>
            <a:endParaRPr lang="en-US" altLang="zh-CN" sz="900" dirty="0">
              <a:solidFill>
                <a:srgbClr val="FF0000"/>
              </a:solidFill>
            </a:endParaRPr>
          </a:p>
          <a:p>
            <a:r>
              <a:rPr lang="en-US" altLang="zh-CN" sz="900" dirty="0" smtClean="0">
                <a:solidFill>
                  <a:srgbClr val="FF0000"/>
                </a:solidFill>
              </a:rPr>
              <a:t>1</a:t>
            </a:r>
            <a:r>
              <a:rPr lang="en-US" altLang="zh-CN" sz="900" dirty="0">
                <a:solidFill>
                  <a:srgbClr val="FF0000"/>
                </a:solidFill>
              </a:rPr>
              <a:t>	1	1998	33.61	15.26	0</a:t>
            </a:r>
            <a:endParaRPr lang="en-US" altLang="zh-CN" sz="900" dirty="0">
              <a:solidFill>
                <a:srgbClr val="FF0000"/>
              </a:solidFill>
            </a:endParaRPr>
          </a:p>
          <a:p>
            <a:r>
              <a:rPr lang="en-US" altLang="zh-CN" sz="900" dirty="0">
                <a:solidFill>
                  <a:srgbClr val="FF0000"/>
                </a:solidFill>
              </a:rPr>
              <a:t>1	2	1998	36.73	14.91	0</a:t>
            </a:r>
            <a:endParaRPr lang="en-US" altLang="zh-CN" sz="900" dirty="0">
              <a:solidFill>
                <a:srgbClr val="FF0000"/>
              </a:solidFill>
            </a:endParaRPr>
          </a:p>
          <a:p>
            <a:r>
              <a:rPr lang="en-US" altLang="zh-CN" sz="900" dirty="0">
                <a:solidFill>
                  <a:srgbClr val="FF0000"/>
                </a:solidFill>
              </a:rPr>
              <a:t>1	3	1998	36.63	14.35	0</a:t>
            </a:r>
            <a:endParaRPr lang="en-US" altLang="zh-CN" sz="900" dirty="0">
              <a:solidFill>
                <a:srgbClr val="FF0000"/>
              </a:solidFill>
            </a:endParaRPr>
          </a:p>
          <a:p>
            <a:r>
              <a:rPr lang="en-US" altLang="zh-CN" sz="900" dirty="0">
                <a:solidFill>
                  <a:srgbClr val="FF0000"/>
                </a:solidFill>
              </a:rPr>
              <a:t>1	4	1998	40.58	12.04	0</a:t>
            </a:r>
            <a:endParaRPr lang="zh-CN" altLang="en-US" sz="900" dirty="0">
              <a:solidFill>
                <a:srgbClr val="FF0000"/>
              </a:solidFill>
            </a:endParaRPr>
          </a:p>
        </p:txBody>
      </p:sp>
      <p:pic>
        <p:nvPicPr>
          <p:cNvPr id="4" name="图片 3"/>
          <p:cNvPicPr>
            <a:picLocks noChangeAspect="1"/>
          </p:cNvPicPr>
          <p:nvPr/>
        </p:nvPicPr>
        <p:blipFill>
          <a:blip r:embed="rId1"/>
          <a:stretch>
            <a:fillRect/>
          </a:stretch>
        </p:blipFill>
        <p:spPr>
          <a:xfrm>
            <a:off x="1476533" y="2329826"/>
            <a:ext cx="1956782" cy="705055"/>
          </a:xfrm>
          <a:prstGeom prst="rect">
            <a:avLst/>
          </a:prstGeom>
        </p:spPr>
      </p:pic>
      <p:pic>
        <p:nvPicPr>
          <p:cNvPr id="5" name="图片 4"/>
          <p:cNvPicPr>
            <a:picLocks noChangeAspect="1"/>
          </p:cNvPicPr>
          <p:nvPr/>
        </p:nvPicPr>
        <p:blipFill>
          <a:blip r:embed="rId2"/>
          <a:stretch>
            <a:fillRect/>
          </a:stretch>
        </p:blipFill>
        <p:spPr>
          <a:xfrm>
            <a:off x="1522634" y="3192746"/>
            <a:ext cx="2124625" cy="1510095"/>
          </a:xfrm>
          <a:prstGeom prst="rect">
            <a:avLst/>
          </a:prstGeom>
        </p:spPr>
      </p:pic>
      <p:pic>
        <p:nvPicPr>
          <p:cNvPr id="6" name="图片 5"/>
          <p:cNvPicPr>
            <a:picLocks noChangeAspect="1"/>
          </p:cNvPicPr>
          <p:nvPr/>
        </p:nvPicPr>
        <p:blipFill>
          <a:blip r:embed="rId3"/>
          <a:stretch>
            <a:fillRect/>
          </a:stretch>
        </p:blipFill>
        <p:spPr>
          <a:xfrm>
            <a:off x="4863142" y="1521512"/>
            <a:ext cx="2437637" cy="2834190"/>
          </a:xfrm>
          <a:prstGeom prst="rect">
            <a:avLst/>
          </a:prstGeom>
        </p:spPr>
      </p:pic>
      <p:sp>
        <p:nvSpPr>
          <p:cNvPr id="7" name="文本框 6"/>
          <p:cNvSpPr txBox="1"/>
          <p:nvPr/>
        </p:nvSpPr>
        <p:spPr>
          <a:xfrm>
            <a:off x="5639128" y="4495091"/>
            <a:ext cx="1180502" cy="229870"/>
          </a:xfrm>
          <a:prstGeom prst="rect">
            <a:avLst/>
          </a:prstGeom>
          <a:noFill/>
        </p:spPr>
        <p:txBody>
          <a:bodyPr wrap="square" rtlCol="0">
            <a:spAutoFit/>
          </a:bodyPr>
          <a:lstStyle/>
          <a:p>
            <a:r>
              <a:rPr lang="zh-CN" altLang="en-US" sz="900" dirty="0" smtClean="0"/>
              <a:t>对应井名，</a:t>
            </a:r>
            <a:r>
              <a:rPr lang="en-US" altLang="zh-CN" sz="900" dirty="0" smtClean="0"/>
              <a:t>OK</a:t>
            </a:r>
            <a:endParaRPr lang="zh-CN" altLang="en-US" sz="900" dirty="0"/>
          </a:p>
        </p:txBody>
      </p:sp>
      <p:sp>
        <p:nvSpPr>
          <p:cNvPr id="8" name="右箭头 7"/>
          <p:cNvSpPr/>
          <p:nvPr/>
        </p:nvSpPr>
        <p:spPr>
          <a:xfrm rot="5400000">
            <a:off x="2397322" y="2246672"/>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右箭头 8"/>
          <p:cNvSpPr/>
          <p:nvPr/>
        </p:nvSpPr>
        <p:spPr>
          <a:xfrm rot="5400000">
            <a:off x="2489207" y="3056642"/>
            <a:ext cx="191478"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右箭头 9"/>
          <p:cNvSpPr/>
          <p:nvPr/>
        </p:nvSpPr>
        <p:spPr>
          <a:xfrm>
            <a:off x="3960604" y="3491081"/>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a:t>历史数据</a:t>
            </a:r>
            <a:endParaRPr lang="zh-CN" altLang="en-US" sz="1350" b="1" dirty="0"/>
          </a:p>
        </p:txBody>
      </p:sp>
      <p:pic>
        <p:nvPicPr>
          <p:cNvPr id="3" name="图片 2"/>
          <p:cNvPicPr>
            <a:picLocks noChangeAspect="1"/>
          </p:cNvPicPr>
          <p:nvPr/>
        </p:nvPicPr>
        <p:blipFill>
          <a:blip r:embed="rId1"/>
          <a:stretch>
            <a:fillRect/>
          </a:stretch>
        </p:blipFill>
        <p:spPr>
          <a:xfrm>
            <a:off x="1220710" y="357458"/>
            <a:ext cx="1614488" cy="1543050"/>
          </a:xfrm>
          <a:prstGeom prst="rect">
            <a:avLst/>
          </a:prstGeom>
        </p:spPr>
      </p:pic>
      <p:pic>
        <p:nvPicPr>
          <p:cNvPr id="4" name="图片 3"/>
          <p:cNvPicPr>
            <a:picLocks noChangeAspect="1"/>
          </p:cNvPicPr>
          <p:nvPr/>
        </p:nvPicPr>
        <p:blipFill>
          <a:blip r:embed="rId2"/>
          <a:stretch>
            <a:fillRect/>
          </a:stretch>
        </p:blipFill>
        <p:spPr>
          <a:xfrm>
            <a:off x="4149372" y="357458"/>
            <a:ext cx="3020796" cy="2034206"/>
          </a:xfrm>
          <a:prstGeom prst="rect">
            <a:avLst/>
          </a:prstGeom>
        </p:spPr>
      </p:pic>
      <p:pic>
        <p:nvPicPr>
          <p:cNvPr id="5" name="图片 4"/>
          <p:cNvPicPr>
            <a:picLocks noChangeAspect="1"/>
          </p:cNvPicPr>
          <p:nvPr/>
        </p:nvPicPr>
        <p:blipFill>
          <a:blip r:embed="rId3"/>
          <a:stretch>
            <a:fillRect/>
          </a:stretch>
        </p:blipFill>
        <p:spPr>
          <a:xfrm>
            <a:off x="1408594" y="2591110"/>
            <a:ext cx="2307431" cy="935831"/>
          </a:xfrm>
          <a:prstGeom prst="rect">
            <a:avLst/>
          </a:prstGeom>
        </p:spPr>
      </p:pic>
      <p:pic>
        <p:nvPicPr>
          <p:cNvPr id="6" name="图片 5"/>
          <p:cNvPicPr>
            <a:picLocks noChangeAspect="1"/>
          </p:cNvPicPr>
          <p:nvPr/>
        </p:nvPicPr>
        <p:blipFill>
          <a:blip r:embed="rId4"/>
          <a:stretch>
            <a:fillRect/>
          </a:stretch>
        </p:blipFill>
        <p:spPr>
          <a:xfrm>
            <a:off x="4149372" y="2646152"/>
            <a:ext cx="3178768" cy="2121536"/>
          </a:xfrm>
          <a:prstGeom prst="rect">
            <a:avLst/>
          </a:prstGeom>
        </p:spPr>
      </p:pic>
      <p:pic>
        <p:nvPicPr>
          <p:cNvPr id="7" name="图片 6"/>
          <p:cNvPicPr>
            <a:picLocks noChangeAspect="1"/>
          </p:cNvPicPr>
          <p:nvPr/>
        </p:nvPicPr>
        <p:blipFill>
          <a:blip r:embed="rId5"/>
          <a:stretch>
            <a:fillRect/>
          </a:stretch>
        </p:blipFill>
        <p:spPr>
          <a:xfrm>
            <a:off x="1467776" y="4040554"/>
            <a:ext cx="2464594" cy="542925"/>
          </a:xfrm>
          <a:prstGeom prst="rect">
            <a:avLst/>
          </a:prstGeom>
        </p:spPr>
      </p:pic>
      <p:sp>
        <p:nvSpPr>
          <p:cNvPr id="8" name="右箭头 7"/>
          <p:cNvSpPr/>
          <p:nvPr/>
        </p:nvSpPr>
        <p:spPr>
          <a:xfrm>
            <a:off x="3311873" y="1154587"/>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右箭头 8"/>
          <p:cNvSpPr/>
          <p:nvPr/>
        </p:nvSpPr>
        <p:spPr>
          <a:xfrm rot="8654524">
            <a:off x="3528401" y="2112509"/>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右箭头 9"/>
          <p:cNvSpPr/>
          <p:nvPr/>
        </p:nvSpPr>
        <p:spPr>
          <a:xfrm>
            <a:off x="3774123" y="2935004"/>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右箭头 10"/>
          <p:cNvSpPr/>
          <p:nvPr/>
        </p:nvSpPr>
        <p:spPr>
          <a:xfrm rot="9107485">
            <a:off x="3745074" y="4058007"/>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p:nvSpPr>
        <p:spPr>
          <a:xfrm>
            <a:off x="2027954" y="2383361"/>
            <a:ext cx="1180502" cy="229870"/>
          </a:xfrm>
          <a:prstGeom prst="rect">
            <a:avLst/>
          </a:prstGeom>
          <a:noFill/>
        </p:spPr>
        <p:txBody>
          <a:bodyPr wrap="square" rtlCol="0">
            <a:spAutoFit/>
          </a:bodyPr>
          <a:lstStyle/>
          <a:p>
            <a:r>
              <a:rPr lang="zh-CN" altLang="en-US" sz="900" dirty="0" smtClean="0"/>
              <a:t>选择历史策略模板</a:t>
            </a:r>
            <a:endParaRPr lang="zh-CN" altLang="en-US" sz="900" dirty="0"/>
          </a:p>
        </p:txBody>
      </p:sp>
      <p:sp>
        <p:nvSpPr>
          <p:cNvPr id="13" name="文本框 12"/>
          <p:cNvSpPr txBox="1"/>
          <p:nvPr/>
        </p:nvSpPr>
        <p:spPr>
          <a:xfrm>
            <a:off x="5312461" y="4242281"/>
            <a:ext cx="1608081" cy="229870"/>
          </a:xfrm>
          <a:prstGeom prst="rect">
            <a:avLst/>
          </a:prstGeom>
          <a:noFill/>
        </p:spPr>
        <p:txBody>
          <a:bodyPr wrap="square" rtlCol="0">
            <a:spAutoFit/>
          </a:bodyPr>
          <a:lstStyle/>
          <a:p>
            <a:r>
              <a:rPr lang="zh-CN" altLang="en-US" sz="900" dirty="0" smtClean="0"/>
              <a:t>出现新的历史策略设置，</a:t>
            </a:r>
            <a:r>
              <a:rPr lang="en-US" altLang="zh-CN" sz="900" dirty="0" smtClean="0"/>
              <a:t>OK</a:t>
            </a:r>
            <a:endParaRPr lang="zh-CN" altLang="en-US" sz="900" dirty="0"/>
          </a:p>
        </p:txBody>
      </p:sp>
      <p:sp>
        <p:nvSpPr>
          <p:cNvPr id="14" name="文本框 13"/>
          <p:cNvSpPr txBox="1"/>
          <p:nvPr/>
        </p:nvSpPr>
        <p:spPr>
          <a:xfrm>
            <a:off x="1766636" y="4663813"/>
            <a:ext cx="1866873" cy="229870"/>
          </a:xfrm>
          <a:prstGeom prst="rect">
            <a:avLst/>
          </a:prstGeom>
          <a:noFill/>
        </p:spPr>
        <p:txBody>
          <a:bodyPr wrap="square" rtlCol="0">
            <a:spAutoFit/>
          </a:bodyPr>
          <a:lstStyle/>
          <a:p>
            <a:r>
              <a:rPr lang="en-US" altLang="zh-CN" sz="900" dirty="0" smtClean="0"/>
              <a:t>Input</a:t>
            </a:r>
            <a:r>
              <a:rPr lang="zh-CN" altLang="en-US" sz="900" dirty="0" smtClean="0"/>
              <a:t>选项卡里出现设置好的策略</a:t>
            </a:r>
            <a:endParaRPr lang="zh-CN" altLang="en-US" sz="9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358496" y="137909"/>
            <a:ext cx="3290853" cy="2500246"/>
          </a:xfrm>
          <a:prstGeom prst="rect">
            <a:avLst/>
          </a:prstGeom>
        </p:spPr>
      </p:pic>
      <p:sp>
        <p:nvSpPr>
          <p:cNvPr id="3" name="文本框 2"/>
          <p:cNvSpPr txBox="1"/>
          <p:nvPr/>
        </p:nvSpPr>
        <p:spPr>
          <a:xfrm>
            <a:off x="1220710" y="0"/>
            <a:ext cx="3137786" cy="299085"/>
          </a:xfrm>
          <a:prstGeom prst="rect">
            <a:avLst/>
          </a:prstGeom>
          <a:noFill/>
        </p:spPr>
        <p:txBody>
          <a:bodyPr wrap="square" rtlCol="0">
            <a:spAutoFit/>
          </a:bodyPr>
          <a:lstStyle/>
          <a:p>
            <a:r>
              <a:rPr lang="zh-CN" altLang="en-US" sz="1350" b="1" dirty="0"/>
              <a:t>历史数据</a:t>
            </a:r>
            <a:endParaRPr lang="zh-CN" altLang="en-US" sz="1350" b="1" dirty="0"/>
          </a:p>
        </p:txBody>
      </p:sp>
      <p:pic>
        <p:nvPicPr>
          <p:cNvPr id="4" name="图片 3"/>
          <p:cNvPicPr>
            <a:picLocks noChangeAspect="1"/>
          </p:cNvPicPr>
          <p:nvPr/>
        </p:nvPicPr>
        <p:blipFill>
          <a:blip r:embed="rId2"/>
          <a:stretch>
            <a:fillRect/>
          </a:stretch>
        </p:blipFill>
        <p:spPr>
          <a:xfrm>
            <a:off x="1303802" y="2499064"/>
            <a:ext cx="2929866" cy="1307327"/>
          </a:xfrm>
          <a:prstGeom prst="rect">
            <a:avLst/>
          </a:prstGeom>
        </p:spPr>
      </p:pic>
      <p:pic>
        <p:nvPicPr>
          <p:cNvPr id="5" name="图片 4"/>
          <p:cNvPicPr>
            <a:picLocks noChangeAspect="1"/>
          </p:cNvPicPr>
          <p:nvPr/>
        </p:nvPicPr>
        <p:blipFill>
          <a:blip r:embed="rId3"/>
          <a:stretch>
            <a:fillRect/>
          </a:stretch>
        </p:blipFill>
        <p:spPr>
          <a:xfrm>
            <a:off x="4709694" y="3152727"/>
            <a:ext cx="1471613" cy="707231"/>
          </a:xfrm>
          <a:prstGeom prst="rect">
            <a:avLst/>
          </a:prstGeom>
        </p:spPr>
      </p:pic>
      <p:pic>
        <p:nvPicPr>
          <p:cNvPr id="6" name="图片 5"/>
          <p:cNvPicPr>
            <a:picLocks noChangeAspect="1"/>
          </p:cNvPicPr>
          <p:nvPr/>
        </p:nvPicPr>
        <p:blipFill>
          <a:blip r:embed="rId4"/>
          <a:stretch>
            <a:fillRect/>
          </a:stretch>
        </p:blipFill>
        <p:spPr>
          <a:xfrm>
            <a:off x="6250781" y="3506342"/>
            <a:ext cx="1750219" cy="1028700"/>
          </a:xfrm>
          <a:prstGeom prst="rect">
            <a:avLst/>
          </a:prstGeom>
        </p:spPr>
      </p:pic>
      <p:pic>
        <p:nvPicPr>
          <p:cNvPr id="7" name="图片 6"/>
          <p:cNvPicPr>
            <a:picLocks noChangeAspect="1"/>
          </p:cNvPicPr>
          <p:nvPr/>
        </p:nvPicPr>
        <p:blipFill>
          <a:blip r:embed="rId5"/>
          <a:stretch>
            <a:fillRect/>
          </a:stretch>
        </p:blipFill>
        <p:spPr>
          <a:xfrm>
            <a:off x="1324670" y="3831351"/>
            <a:ext cx="2929866" cy="1312149"/>
          </a:xfrm>
          <a:prstGeom prst="rect">
            <a:avLst/>
          </a:prstGeom>
        </p:spPr>
      </p:pic>
      <p:pic>
        <p:nvPicPr>
          <p:cNvPr id="8" name="图片 7"/>
          <p:cNvPicPr>
            <a:picLocks noChangeAspect="1"/>
          </p:cNvPicPr>
          <p:nvPr/>
        </p:nvPicPr>
        <p:blipFill>
          <a:blip r:embed="rId6"/>
          <a:stretch>
            <a:fillRect/>
          </a:stretch>
        </p:blipFill>
        <p:spPr>
          <a:xfrm>
            <a:off x="1536715" y="374288"/>
            <a:ext cx="1622303" cy="1857798"/>
          </a:xfrm>
          <a:prstGeom prst="rect">
            <a:avLst/>
          </a:prstGeom>
        </p:spPr>
      </p:pic>
      <p:sp>
        <p:nvSpPr>
          <p:cNvPr id="9" name="右箭头 8"/>
          <p:cNvSpPr/>
          <p:nvPr/>
        </p:nvSpPr>
        <p:spPr>
          <a:xfrm>
            <a:off x="3434799" y="1168058"/>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右箭头 9"/>
          <p:cNvSpPr/>
          <p:nvPr/>
        </p:nvSpPr>
        <p:spPr>
          <a:xfrm>
            <a:off x="4284056" y="3199047"/>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右箭头 10"/>
          <p:cNvSpPr/>
          <p:nvPr/>
        </p:nvSpPr>
        <p:spPr>
          <a:xfrm rot="10800000">
            <a:off x="4284056" y="4242512"/>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p:nvSpPr>
        <p:spPr>
          <a:xfrm>
            <a:off x="3078815" y="2107647"/>
            <a:ext cx="1205241" cy="229870"/>
          </a:xfrm>
          <a:prstGeom prst="rect">
            <a:avLst/>
          </a:prstGeom>
          <a:noFill/>
        </p:spPr>
        <p:txBody>
          <a:bodyPr wrap="square" rtlCol="0">
            <a:spAutoFit/>
          </a:bodyPr>
          <a:lstStyle/>
          <a:p>
            <a:r>
              <a:rPr lang="zh-CN" altLang="en-US" sz="900" dirty="0" smtClean="0"/>
              <a:t>查看历史生产数据</a:t>
            </a:r>
            <a:endParaRPr lang="zh-CN" altLang="en-US" sz="900" dirty="0"/>
          </a:p>
        </p:txBody>
      </p:sp>
      <p:sp>
        <p:nvSpPr>
          <p:cNvPr id="13" name="右箭头 12"/>
          <p:cNvSpPr/>
          <p:nvPr/>
        </p:nvSpPr>
        <p:spPr>
          <a:xfrm rot="9136790">
            <a:off x="4096431" y="2528168"/>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p:cNvSpPr txBox="1"/>
          <p:nvPr/>
        </p:nvSpPr>
        <p:spPr>
          <a:xfrm>
            <a:off x="4842880" y="2934798"/>
            <a:ext cx="1205241" cy="229870"/>
          </a:xfrm>
          <a:prstGeom prst="rect">
            <a:avLst/>
          </a:prstGeom>
          <a:noFill/>
        </p:spPr>
        <p:txBody>
          <a:bodyPr wrap="square" rtlCol="0">
            <a:spAutoFit/>
          </a:bodyPr>
          <a:lstStyle/>
          <a:p>
            <a:r>
              <a:rPr lang="zh-CN" altLang="en-US" sz="900" dirty="0" smtClean="0"/>
              <a:t>图标空白处右键</a:t>
            </a:r>
            <a:endParaRPr lang="zh-CN" altLang="en-US" sz="900" dirty="0"/>
          </a:p>
        </p:txBody>
      </p:sp>
      <p:sp>
        <p:nvSpPr>
          <p:cNvPr id="15" name="文本框 14"/>
          <p:cNvSpPr txBox="1"/>
          <p:nvPr/>
        </p:nvSpPr>
        <p:spPr>
          <a:xfrm>
            <a:off x="4852423" y="4248623"/>
            <a:ext cx="1205241" cy="229870"/>
          </a:xfrm>
          <a:prstGeom prst="rect">
            <a:avLst/>
          </a:prstGeom>
          <a:noFill/>
        </p:spPr>
        <p:txBody>
          <a:bodyPr wrap="square" rtlCol="0">
            <a:spAutoFit/>
          </a:bodyPr>
          <a:lstStyle/>
          <a:p>
            <a:r>
              <a:rPr lang="zh-CN" altLang="en-US" sz="900" dirty="0" smtClean="0"/>
              <a:t>分开显示</a:t>
            </a:r>
            <a:endParaRPr lang="zh-CN" altLang="en-US" sz="9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历史拟合</a:t>
            </a:r>
            <a:endParaRPr lang="zh-CN" altLang="en-US" sz="1350" b="1" dirty="0"/>
          </a:p>
        </p:txBody>
      </p:sp>
      <p:pic>
        <p:nvPicPr>
          <p:cNvPr id="3" name="图片 2"/>
          <p:cNvPicPr>
            <a:picLocks noChangeAspect="1"/>
          </p:cNvPicPr>
          <p:nvPr/>
        </p:nvPicPr>
        <p:blipFill>
          <a:blip r:embed="rId1"/>
          <a:stretch>
            <a:fillRect/>
          </a:stretch>
        </p:blipFill>
        <p:spPr>
          <a:xfrm>
            <a:off x="3559510" y="1344845"/>
            <a:ext cx="3849050" cy="2724667"/>
          </a:xfrm>
          <a:prstGeom prst="rect">
            <a:avLst/>
          </a:prstGeom>
        </p:spPr>
      </p:pic>
      <p:pic>
        <p:nvPicPr>
          <p:cNvPr id="4" name="图片 3"/>
          <p:cNvPicPr>
            <a:picLocks noChangeAspect="1"/>
          </p:cNvPicPr>
          <p:nvPr/>
        </p:nvPicPr>
        <p:blipFill>
          <a:blip r:embed="rId2"/>
          <a:stretch>
            <a:fillRect/>
          </a:stretch>
        </p:blipFill>
        <p:spPr>
          <a:xfrm>
            <a:off x="1330288" y="561997"/>
            <a:ext cx="1721644" cy="1621631"/>
          </a:xfrm>
          <a:prstGeom prst="rect">
            <a:avLst/>
          </a:prstGeom>
        </p:spPr>
      </p:pic>
      <p:sp>
        <p:nvSpPr>
          <p:cNvPr id="5" name="文本框 4"/>
          <p:cNvSpPr txBox="1"/>
          <p:nvPr/>
        </p:nvSpPr>
        <p:spPr>
          <a:xfrm>
            <a:off x="4826544" y="1453665"/>
            <a:ext cx="1205241" cy="229870"/>
          </a:xfrm>
          <a:prstGeom prst="rect">
            <a:avLst/>
          </a:prstGeom>
          <a:noFill/>
        </p:spPr>
        <p:txBody>
          <a:bodyPr wrap="square" rtlCol="0">
            <a:spAutoFit/>
          </a:bodyPr>
          <a:lstStyle/>
          <a:p>
            <a:r>
              <a:rPr lang="zh-CN" altLang="en-US" sz="900" dirty="0" smtClean="0"/>
              <a:t>新建</a:t>
            </a:r>
            <a:r>
              <a:rPr lang="en-US" altLang="zh-CN" sz="900" dirty="0" smtClean="0"/>
              <a:t>Case</a:t>
            </a:r>
            <a:endParaRPr lang="zh-CN" altLang="en-US" sz="900" dirty="0"/>
          </a:p>
        </p:txBody>
      </p:sp>
      <p:sp>
        <p:nvSpPr>
          <p:cNvPr id="6" name="文本框 5"/>
          <p:cNvSpPr txBox="1"/>
          <p:nvPr/>
        </p:nvSpPr>
        <p:spPr>
          <a:xfrm>
            <a:off x="3939252" y="3036613"/>
            <a:ext cx="1205241" cy="229870"/>
          </a:xfrm>
          <a:prstGeom prst="rect">
            <a:avLst/>
          </a:prstGeom>
          <a:noFill/>
        </p:spPr>
        <p:txBody>
          <a:bodyPr wrap="square" rtlCol="0">
            <a:spAutoFit/>
          </a:bodyPr>
          <a:lstStyle/>
          <a:p>
            <a:r>
              <a:rPr lang="zh-CN" altLang="en-US" sz="900" dirty="0" smtClean="0"/>
              <a:t>导入历史策略，</a:t>
            </a:r>
            <a:r>
              <a:rPr lang="en-US" altLang="zh-CN" sz="900" dirty="0" smtClean="0"/>
              <a:t>Run</a:t>
            </a:r>
            <a:endParaRPr lang="zh-CN" altLang="en-US" sz="900" dirty="0"/>
          </a:p>
        </p:txBody>
      </p:sp>
      <p:pic>
        <p:nvPicPr>
          <p:cNvPr id="7" name="图片 6"/>
          <p:cNvPicPr>
            <a:picLocks noChangeAspect="1"/>
          </p:cNvPicPr>
          <p:nvPr/>
        </p:nvPicPr>
        <p:blipFill>
          <a:blip r:embed="rId3"/>
          <a:stretch>
            <a:fillRect/>
          </a:stretch>
        </p:blipFill>
        <p:spPr>
          <a:xfrm>
            <a:off x="1467776" y="2895389"/>
            <a:ext cx="1584155" cy="348974"/>
          </a:xfrm>
          <a:prstGeom prst="rect">
            <a:avLst/>
          </a:prstGeom>
        </p:spPr>
      </p:pic>
      <p:cxnSp>
        <p:nvCxnSpPr>
          <p:cNvPr id="8" name="直接箭头连接符 7"/>
          <p:cNvCxnSpPr/>
          <p:nvPr/>
        </p:nvCxnSpPr>
        <p:spPr>
          <a:xfrm flipV="1">
            <a:off x="2546949" y="2950235"/>
            <a:ext cx="1012561" cy="86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960198" y="276999"/>
            <a:ext cx="2912161" cy="1814585"/>
          </a:xfrm>
          <a:prstGeom prst="rect">
            <a:avLst/>
          </a:prstGeom>
        </p:spPr>
      </p:pic>
      <p:pic>
        <p:nvPicPr>
          <p:cNvPr id="3" name="图片 2"/>
          <p:cNvPicPr>
            <a:picLocks noChangeAspect="1"/>
          </p:cNvPicPr>
          <p:nvPr/>
        </p:nvPicPr>
        <p:blipFill>
          <a:blip r:embed="rId2"/>
          <a:stretch>
            <a:fillRect/>
          </a:stretch>
        </p:blipFill>
        <p:spPr>
          <a:xfrm>
            <a:off x="1294637" y="421429"/>
            <a:ext cx="3302057" cy="1473401"/>
          </a:xfrm>
          <a:prstGeom prst="rect">
            <a:avLst/>
          </a:prstGeom>
        </p:spPr>
      </p:pic>
      <p:sp>
        <p:nvSpPr>
          <p:cNvPr id="4" name="矩形 3"/>
          <p:cNvSpPr/>
          <p:nvPr/>
        </p:nvSpPr>
        <p:spPr>
          <a:xfrm>
            <a:off x="2132882" y="718511"/>
            <a:ext cx="1915064" cy="73108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p>
        </p:txBody>
      </p:sp>
      <p:sp>
        <p:nvSpPr>
          <p:cNvPr id="5" name="右箭头 4"/>
          <p:cNvSpPr/>
          <p:nvPr/>
        </p:nvSpPr>
        <p:spPr>
          <a:xfrm>
            <a:off x="3958914" y="988948"/>
            <a:ext cx="905070"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框 5"/>
          <p:cNvSpPr txBox="1"/>
          <p:nvPr/>
        </p:nvSpPr>
        <p:spPr>
          <a:xfrm>
            <a:off x="1220710" y="0"/>
            <a:ext cx="3137786" cy="299085"/>
          </a:xfrm>
          <a:prstGeom prst="rect">
            <a:avLst/>
          </a:prstGeom>
          <a:noFill/>
        </p:spPr>
        <p:txBody>
          <a:bodyPr wrap="square" rtlCol="0">
            <a:spAutoFit/>
          </a:bodyPr>
          <a:lstStyle/>
          <a:p>
            <a:r>
              <a:rPr lang="zh-CN" altLang="en-US" sz="1350" b="1" dirty="0"/>
              <a:t>历史</a:t>
            </a:r>
            <a:r>
              <a:rPr lang="zh-CN" altLang="en-US" sz="1350" b="1" dirty="0" smtClean="0"/>
              <a:t>数据的应用</a:t>
            </a:r>
            <a:r>
              <a:rPr lang="en-US" altLang="zh-CN" sz="1350" b="1" dirty="0" smtClean="0"/>
              <a:t>-</a:t>
            </a:r>
            <a:r>
              <a:rPr lang="zh-CN" altLang="en-US" sz="1350" b="1" dirty="0" smtClean="0"/>
              <a:t>图表显示信息</a:t>
            </a:r>
            <a:endParaRPr lang="zh-CN" altLang="en-US" sz="1350" b="1" dirty="0"/>
          </a:p>
        </p:txBody>
      </p:sp>
      <p:sp>
        <p:nvSpPr>
          <p:cNvPr id="7" name="文本框 6"/>
          <p:cNvSpPr txBox="1"/>
          <p:nvPr/>
        </p:nvSpPr>
        <p:spPr>
          <a:xfrm>
            <a:off x="1885172" y="1918460"/>
            <a:ext cx="2389217" cy="229870"/>
          </a:xfrm>
          <a:prstGeom prst="rect">
            <a:avLst/>
          </a:prstGeom>
          <a:noFill/>
        </p:spPr>
        <p:txBody>
          <a:bodyPr wrap="square" rtlCol="0">
            <a:spAutoFit/>
          </a:bodyPr>
          <a:lstStyle/>
          <a:p>
            <a:r>
              <a:rPr lang="zh-CN" altLang="en-US" sz="900" dirty="0" smtClean="0"/>
              <a:t>双击图表空白处可进行图表样式设定</a:t>
            </a:r>
            <a:endParaRPr lang="zh-CN" altLang="en-US" sz="900" dirty="0"/>
          </a:p>
        </p:txBody>
      </p:sp>
      <p:pic>
        <p:nvPicPr>
          <p:cNvPr id="8" name="图片 7"/>
          <p:cNvPicPr>
            <a:picLocks noChangeAspect="1"/>
          </p:cNvPicPr>
          <p:nvPr/>
        </p:nvPicPr>
        <p:blipFill>
          <a:blip r:embed="rId3"/>
          <a:stretch>
            <a:fillRect/>
          </a:stretch>
        </p:blipFill>
        <p:spPr>
          <a:xfrm>
            <a:off x="1536378" y="2563460"/>
            <a:ext cx="1193006" cy="792956"/>
          </a:xfrm>
          <a:prstGeom prst="rect">
            <a:avLst/>
          </a:prstGeom>
        </p:spPr>
      </p:pic>
      <p:pic>
        <p:nvPicPr>
          <p:cNvPr id="9" name="图片 8"/>
          <p:cNvPicPr>
            <a:picLocks noChangeAspect="1"/>
          </p:cNvPicPr>
          <p:nvPr/>
        </p:nvPicPr>
        <p:blipFill>
          <a:blip r:embed="rId4"/>
          <a:stretch>
            <a:fillRect/>
          </a:stretch>
        </p:blipFill>
        <p:spPr>
          <a:xfrm>
            <a:off x="1536378" y="3654245"/>
            <a:ext cx="1193006" cy="507028"/>
          </a:xfrm>
          <a:prstGeom prst="rect">
            <a:avLst/>
          </a:prstGeom>
        </p:spPr>
      </p:pic>
      <p:sp>
        <p:nvSpPr>
          <p:cNvPr id="10" name="文本框 9"/>
          <p:cNvSpPr txBox="1"/>
          <p:nvPr/>
        </p:nvSpPr>
        <p:spPr>
          <a:xfrm>
            <a:off x="1662926" y="3400507"/>
            <a:ext cx="1126676" cy="229870"/>
          </a:xfrm>
          <a:prstGeom prst="rect">
            <a:avLst/>
          </a:prstGeom>
          <a:noFill/>
        </p:spPr>
        <p:txBody>
          <a:bodyPr wrap="square" rtlCol="0">
            <a:spAutoFit/>
          </a:bodyPr>
          <a:lstStyle/>
          <a:p>
            <a:r>
              <a:rPr lang="en-US" altLang="zh-CN" sz="900" dirty="0" smtClean="0"/>
              <a:t>Petrel2015</a:t>
            </a:r>
            <a:r>
              <a:rPr lang="zh-CN" altLang="en-US" sz="900" dirty="0" smtClean="0"/>
              <a:t>版本后</a:t>
            </a:r>
            <a:endParaRPr lang="zh-CN" altLang="en-US" sz="900" dirty="0"/>
          </a:p>
        </p:txBody>
      </p:sp>
      <p:sp>
        <p:nvSpPr>
          <p:cNvPr id="11" name="文本框 10"/>
          <p:cNvSpPr txBox="1"/>
          <p:nvPr/>
        </p:nvSpPr>
        <p:spPr>
          <a:xfrm>
            <a:off x="1662926" y="4207262"/>
            <a:ext cx="1126676" cy="229870"/>
          </a:xfrm>
          <a:prstGeom prst="rect">
            <a:avLst/>
          </a:prstGeom>
          <a:noFill/>
        </p:spPr>
        <p:txBody>
          <a:bodyPr wrap="square" rtlCol="0">
            <a:spAutoFit/>
          </a:bodyPr>
          <a:lstStyle/>
          <a:p>
            <a:r>
              <a:rPr lang="en-US" altLang="zh-CN" sz="900" dirty="0" smtClean="0"/>
              <a:t>Petrel2015</a:t>
            </a:r>
            <a:r>
              <a:rPr lang="zh-CN" altLang="en-US" sz="900" dirty="0" smtClean="0"/>
              <a:t>版本前</a:t>
            </a:r>
            <a:endParaRPr lang="zh-CN" altLang="en-US" sz="900" dirty="0"/>
          </a:p>
        </p:txBody>
      </p:sp>
      <p:sp>
        <p:nvSpPr>
          <p:cNvPr id="12" name="文本框 11"/>
          <p:cNvSpPr txBox="1"/>
          <p:nvPr/>
        </p:nvSpPr>
        <p:spPr>
          <a:xfrm>
            <a:off x="2963324" y="3306097"/>
            <a:ext cx="1084621" cy="506730"/>
          </a:xfrm>
          <a:prstGeom prst="rect">
            <a:avLst/>
          </a:prstGeom>
          <a:noFill/>
        </p:spPr>
        <p:txBody>
          <a:bodyPr wrap="square" rtlCol="0">
            <a:spAutoFit/>
          </a:bodyPr>
          <a:lstStyle/>
          <a:p>
            <a:r>
              <a:rPr lang="zh-CN" altLang="en-US" sz="900" dirty="0" smtClean="0"/>
              <a:t>小工具</a:t>
            </a:r>
            <a:r>
              <a:rPr lang="en-US" altLang="zh-CN" sz="900" dirty="0" smtClean="0"/>
              <a:t>Inspector</a:t>
            </a:r>
            <a:endParaRPr lang="en-US" altLang="zh-CN" sz="900" dirty="0" smtClean="0"/>
          </a:p>
          <a:p>
            <a:r>
              <a:rPr lang="zh-CN" altLang="en-US" sz="900" dirty="0"/>
              <a:t>随</a:t>
            </a:r>
            <a:r>
              <a:rPr lang="zh-CN" altLang="en-US" sz="900" dirty="0" smtClean="0"/>
              <a:t>点显示详细信息</a:t>
            </a:r>
            <a:endParaRPr lang="zh-CN" altLang="en-US" sz="900" dirty="0"/>
          </a:p>
        </p:txBody>
      </p:sp>
      <p:pic>
        <p:nvPicPr>
          <p:cNvPr id="13" name="图片 12"/>
          <p:cNvPicPr>
            <a:picLocks noChangeAspect="1"/>
          </p:cNvPicPr>
          <p:nvPr/>
        </p:nvPicPr>
        <p:blipFill>
          <a:blip r:embed="rId5"/>
          <a:stretch>
            <a:fillRect/>
          </a:stretch>
        </p:blipFill>
        <p:spPr>
          <a:xfrm>
            <a:off x="4596694" y="2638805"/>
            <a:ext cx="307181" cy="135731"/>
          </a:xfrm>
          <a:prstGeom prst="rect">
            <a:avLst/>
          </a:prstGeom>
        </p:spPr>
      </p:pic>
      <p:pic>
        <p:nvPicPr>
          <p:cNvPr id="14" name="图片 13"/>
          <p:cNvPicPr>
            <a:picLocks noChangeAspect="1"/>
          </p:cNvPicPr>
          <p:nvPr/>
        </p:nvPicPr>
        <p:blipFill>
          <a:blip r:embed="rId6"/>
          <a:stretch>
            <a:fillRect/>
          </a:stretch>
        </p:blipFill>
        <p:spPr>
          <a:xfrm>
            <a:off x="4596694" y="2890008"/>
            <a:ext cx="2732282" cy="1743860"/>
          </a:xfrm>
          <a:prstGeom prst="rect">
            <a:avLst/>
          </a:prstGeom>
        </p:spPr>
      </p:pic>
      <p:sp>
        <p:nvSpPr>
          <p:cNvPr id="15" name="文本框 14"/>
          <p:cNvSpPr txBox="1"/>
          <p:nvPr/>
        </p:nvSpPr>
        <p:spPr>
          <a:xfrm>
            <a:off x="5225602" y="2533546"/>
            <a:ext cx="1785517" cy="368300"/>
          </a:xfrm>
          <a:prstGeom prst="rect">
            <a:avLst/>
          </a:prstGeom>
          <a:noFill/>
        </p:spPr>
        <p:txBody>
          <a:bodyPr wrap="square" rtlCol="0">
            <a:spAutoFit/>
          </a:bodyPr>
          <a:lstStyle/>
          <a:p>
            <a:r>
              <a:rPr lang="zh-CN" altLang="en-US" sz="900" dirty="0" smtClean="0"/>
              <a:t>在</a:t>
            </a:r>
            <a:r>
              <a:rPr lang="en-US" altLang="zh-CN" sz="900" dirty="0" smtClean="0"/>
              <a:t>pick</a:t>
            </a:r>
            <a:r>
              <a:rPr lang="zh-CN" altLang="en-US" sz="900" dirty="0" smtClean="0"/>
              <a:t>模式下点击曲线某点显示该点详细数值信息</a:t>
            </a:r>
            <a:endParaRPr lang="zh-CN" altLang="en-US" sz="9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a:t>历史</a:t>
            </a:r>
            <a:r>
              <a:rPr lang="zh-CN" altLang="en-US" sz="1350" b="1" dirty="0" smtClean="0"/>
              <a:t>数据</a:t>
            </a:r>
            <a:r>
              <a:rPr lang="zh-CN" altLang="en-US" sz="1350" b="1" dirty="0"/>
              <a:t>的</a:t>
            </a:r>
            <a:r>
              <a:rPr lang="zh-CN" altLang="en-US" sz="1350" b="1" dirty="0" smtClean="0"/>
              <a:t>应用</a:t>
            </a:r>
            <a:r>
              <a:rPr lang="en-US" altLang="zh-CN" sz="1350" b="1" dirty="0" smtClean="0"/>
              <a:t>-2D</a:t>
            </a:r>
            <a:r>
              <a:rPr lang="zh-CN" altLang="en-US" sz="1350" b="1" dirty="0" smtClean="0"/>
              <a:t>平面图显示信息</a:t>
            </a:r>
            <a:endParaRPr lang="zh-CN" altLang="en-US" sz="1350" b="1" dirty="0"/>
          </a:p>
        </p:txBody>
      </p:sp>
      <p:pic>
        <p:nvPicPr>
          <p:cNvPr id="7" name="图片 6"/>
          <p:cNvPicPr>
            <a:picLocks noChangeAspect="1"/>
          </p:cNvPicPr>
          <p:nvPr/>
        </p:nvPicPr>
        <p:blipFill>
          <a:blip r:embed="rId1"/>
          <a:stretch>
            <a:fillRect/>
          </a:stretch>
        </p:blipFill>
        <p:spPr>
          <a:xfrm>
            <a:off x="1325234" y="673804"/>
            <a:ext cx="1357953" cy="2049987"/>
          </a:xfrm>
          <a:prstGeom prst="rect">
            <a:avLst/>
          </a:prstGeom>
        </p:spPr>
      </p:pic>
      <p:grpSp>
        <p:nvGrpSpPr>
          <p:cNvPr id="11" name="组合 10"/>
          <p:cNvGrpSpPr/>
          <p:nvPr/>
        </p:nvGrpSpPr>
        <p:grpSpPr>
          <a:xfrm>
            <a:off x="3000241" y="456392"/>
            <a:ext cx="1961068" cy="3343122"/>
            <a:chOff x="2476321" y="608522"/>
            <a:chExt cx="2614757" cy="4457496"/>
          </a:xfrm>
        </p:grpSpPr>
        <p:grpSp>
          <p:nvGrpSpPr>
            <p:cNvPr id="9" name="组合 8"/>
            <p:cNvGrpSpPr/>
            <p:nvPr/>
          </p:nvGrpSpPr>
          <p:grpSpPr>
            <a:xfrm>
              <a:off x="2476321" y="608522"/>
              <a:ext cx="2614757" cy="4457496"/>
              <a:chOff x="319717" y="660280"/>
              <a:chExt cx="2614757" cy="4457496"/>
            </a:xfrm>
          </p:grpSpPr>
          <p:pic>
            <p:nvPicPr>
              <p:cNvPr id="3" name="图片 2"/>
              <p:cNvPicPr>
                <a:picLocks noChangeAspect="1"/>
              </p:cNvPicPr>
              <p:nvPr/>
            </p:nvPicPr>
            <p:blipFill>
              <a:blip r:embed="rId2"/>
              <a:stretch>
                <a:fillRect/>
              </a:stretch>
            </p:blipFill>
            <p:spPr>
              <a:xfrm>
                <a:off x="319717" y="660280"/>
                <a:ext cx="2614757" cy="2367591"/>
              </a:xfrm>
              <a:prstGeom prst="rect">
                <a:avLst/>
              </a:prstGeom>
            </p:spPr>
          </p:pic>
          <p:grpSp>
            <p:nvGrpSpPr>
              <p:cNvPr id="8" name="组合 7"/>
              <p:cNvGrpSpPr/>
              <p:nvPr/>
            </p:nvGrpSpPr>
            <p:grpSpPr>
              <a:xfrm>
                <a:off x="397354" y="3027871"/>
                <a:ext cx="2186142" cy="2089905"/>
                <a:chOff x="397354" y="3027871"/>
                <a:chExt cx="2186142" cy="2089905"/>
              </a:xfrm>
            </p:grpSpPr>
            <p:pic>
              <p:nvPicPr>
                <p:cNvPr id="5" name="图片 4"/>
                <p:cNvPicPr>
                  <a:picLocks noChangeAspect="1"/>
                </p:cNvPicPr>
                <p:nvPr/>
              </p:nvPicPr>
              <p:blipFill>
                <a:blip r:embed="rId3"/>
                <a:stretch>
                  <a:fillRect/>
                </a:stretch>
              </p:blipFill>
              <p:spPr>
                <a:xfrm>
                  <a:off x="397354" y="3027871"/>
                  <a:ext cx="2186142" cy="724620"/>
                </a:xfrm>
                <a:prstGeom prst="rect">
                  <a:avLst/>
                </a:prstGeom>
              </p:spPr>
            </p:pic>
            <p:pic>
              <p:nvPicPr>
                <p:cNvPr id="6" name="图片 5"/>
                <p:cNvPicPr>
                  <a:picLocks noChangeAspect="1"/>
                </p:cNvPicPr>
                <p:nvPr/>
              </p:nvPicPr>
              <p:blipFill>
                <a:blip r:embed="rId4"/>
                <a:stretch>
                  <a:fillRect/>
                </a:stretch>
              </p:blipFill>
              <p:spPr>
                <a:xfrm>
                  <a:off x="397354" y="3966712"/>
                  <a:ext cx="1811008" cy="1151064"/>
                </a:xfrm>
                <a:prstGeom prst="rect">
                  <a:avLst/>
                </a:prstGeom>
              </p:spPr>
            </p:pic>
          </p:grpSp>
        </p:grpSp>
        <p:pic>
          <p:nvPicPr>
            <p:cNvPr id="10" name="图片 9"/>
            <p:cNvPicPr>
              <a:picLocks noChangeAspect="1"/>
            </p:cNvPicPr>
            <p:nvPr/>
          </p:nvPicPr>
          <p:blipFill>
            <a:blip r:embed="rId5"/>
            <a:stretch>
              <a:fillRect/>
            </a:stretch>
          </p:blipFill>
          <p:spPr>
            <a:xfrm>
              <a:off x="2517777" y="3738758"/>
              <a:ext cx="1137878" cy="138171"/>
            </a:xfrm>
            <a:prstGeom prst="rect">
              <a:avLst/>
            </a:prstGeom>
          </p:spPr>
        </p:pic>
      </p:grpSp>
      <p:pic>
        <p:nvPicPr>
          <p:cNvPr id="12" name="图片 11"/>
          <p:cNvPicPr>
            <a:picLocks noChangeAspect="1"/>
          </p:cNvPicPr>
          <p:nvPr/>
        </p:nvPicPr>
        <p:blipFill>
          <a:blip r:embed="rId6"/>
          <a:stretch>
            <a:fillRect/>
          </a:stretch>
        </p:blipFill>
        <p:spPr>
          <a:xfrm>
            <a:off x="5336591" y="456392"/>
            <a:ext cx="2129624" cy="3127884"/>
          </a:xfrm>
          <a:prstGeom prst="rect">
            <a:avLst/>
          </a:prstGeom>
        </p:spPr>
      </p:pic>
      <p:pic>
        <p:nvPicPr>
          <p:cNvPr id="14" name="图片 13"/>
          <p:cNvPicPr>
            <a:picLocks noChangeAspect="1"/>
          </p:cNvPicPr>
          <p:nvPr/>
        </p:nvPicPr>
        <p:blipFill>
          <a:blip r:embed="rId7"/>
          <a:stretch>
            <a:fillRect/>
          </a:stretch>
        </p:blipFill>
        <p:spPr>
          <a:xfrm>
            <a:off x="4815626" y="4016983"/>
            <a:ext cx="1041146" cy="843102"/>
          </a:xfrm>
          <a:prstGeom prst="rect">
            <a:avLst/>
          </a:prstGeom>
        </p:spPr>
      </p:pic>
      <p:sp>
        <p:nvSpPr>
          <p:cNvPr id="15" name="文本框 14"/>
          <p:cNvSpPr txBox="1"/>
          <p:nvPr/>
        </p:nvSpPr>
        <p:spPr>
          <a:xfrm>
            <a:off x="1461899" y="2947471"/>
            <a:ext cx="1084621" cy="229870"/>
          </a:xfrm>
          <a:prstGeom prst="rect">
            <a:avLst/>
          </a:prstGeom>
          <a:noFill/>
        </p:spPr>
        <p:txBody>
          <a:bodyPr wrap="square" rtlCol="0">
            <a:spAutoFit/>
          </a:bodyPr>
          <a:lstStyle/>
          <a:p>
            <a:r>
              <a:rPr lang="zh-CN" altLang="en-US" sz="900" dirty="0" smtClean="0"/>
              <a:t>打开一个</a:t>
            </a:r>
            <a:r>
              <a:rPr lang="en-US" altLang="zh-CN" sz="900" dirty="0" smtClean="0"/>
              <a:t>Map</a:t>
            </a:r>
            <a:r>
              <a:rPr lang="zh-CN" altLang="en-US" sz="900" dirty="0" smtClean="0"/>
              <a:t>窗口</a:t>
            </a:r>
            <a:endParaRPr lang="zh-CN" altLang="en-US" sz="900" dirty="0"/>
          </a:p>
        </p:txBody>
      </p:sp>
      <p:sp>
        <p:nvSpPr>
          <p:cNvPr id="16" name="文本框 15"/>
          <p:cNvSpPr txBox="1"/>
          <p:nvPr/>
        </p:nvSpPr>
        <p:spPr>
          <a:xfrm>
            <a:off x="2789603" y="3799514"/>
            <a:ext cx="2748483" cy="229870"/>
          </a:xfrm>
          <a:prstGeom prst="rect">
            <a:avLst/>
          </a:prstGeom>
          <a:noFill/>
        </p:spPr>
        <p:txBody>
          <a:bodyPr wrap="square" rtlCol="0">
            <a:spAutoFit/>
          </a:bodyPr>
          <a:lstStyle/>
          <a:p>
            <a:r>
              <a:rPr lang="zh-CN" altLang="en-US" sz="900" dirty="0" smtClean="0"/>
              <a:t>分别在</a:t>
            </a:r>
            <a:r>
              <a:rPr lang="en-US" altLang="zh-CN" sz="900" dirty="0" smtClean="0"/>
              <a:t>Results</a:t>
            </a:r>
            <a:r>
              <a:rPr lang="zh-CN" altLang="en-US" sz="900" dirty="0" smtClean="0"/>
              <a:t>和</a:t>
            </a:r>
            <a:r>
              <a:rPr lang="en-US" altLang="zh-CN" sz="900" dirty="0" smtClean="0"/>
              <a:t>Models</a:t>
            </a:r>
            <a:r>
              <a:rPr lang="zh-CN" altLang="en-US" sz="900" dirty="0" smtClean="0"/>
              <a:t>选项卡中选择显示以上内容</a:t>
            </a:r>
            <a:endParaRPr lang="zh-CN" altLang="en-US" sz="900" dirty="0"/>
          </a:p>
        </p:txBody>
      </p:sp>
      <p:sp>
        <p:nvSpPr>
          <p:cNvPr id="17" name="文本框 16"/>
          <p:cNvSpPr txBox="1"/>
          <p:nvPr/>
        </p:nvSpPr>
        <p:spPr>
          <a:xfrm>
            <a:off x="3344058" y="4854346"/>
            <a:ext cx="2748483" cy="229870"/>
          </a:xfrm>
          <a:prstGeom prst="rect">
            <a:avLst/>
          </a:prstGeom>
          <a:noFill/>
        </p:spPr>
        <p:txBody>
          <a:bodyPr wrap="square" rtlCol="0">
            <a:spAutoFit/>
          </a:bodyPr>
          <a:lstStyle/>
          <a:p>
            <a:r>
              <a:rPr lang="zh-CN" altLang="en-US" sz="900" dirty="0" smtClean="0"/>
              <a:t>使用</a:t>
            </a:r>
            <a:r>
              <a:rPr lang="en-US" altLang="zh-CN" sz="900" dirty="0" smtClean="0"/>
              <a:t>Players</a:t>
            </a:r>
            <a:r>
              <a:rPr lang="zh-CN" altLang="en-US" sz="900" dirty="0" smtClean="0"/>
              <a:t>时间播放工具进行跨时间的数据查看</a:t>
            </a:r>
            <a:endParaRPr lang="zh-CN" altLang="en-US" sz="900" dirty="0"/>
          </a:p>
        </p:txBody>
      </p:sp>
      <p:sp>
        <p:nvSpPr>
          <p:cNvPr id="18" name="右箭头 17"/>
          <p:cNvSpPr/>
          <p:nvPr/>
        </p:nvSpPr>
        <p:spPr>
          <a:xfrm>
            <a:off x="2656084" y="1800381"/>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右箭头 18"/>
          <p:cNvSpPr/>
          <p:nvPr/>
        </p:nvSpPr>
        <p:spPr>
          <a:xfrm>
            <a:off x="4960951" y="1800360"/>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0" name="图片 19"/>
          <p:cNvPicPr>
            <a:picLocks noChangeAspect="1"/>
          </p:cNvPicPr>
          <p:nvPr/>
        </p:nvPicPr>
        <p:blipFill>
          <a:blip r:embed="rId8"/>
          <a:stretch>
            <a:fillRect/>
          </a:stretch>
        </p:blipFill>
        <p:spPr>
          <a:xfrm>
            <a:off x="3400556" y="4011244"/>
            <a:ext cx="955431" cy="85458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0710" y="0"/>
            <a:ext cx="3137786" cy="299085"/>
          </a:xfrm>
          <a:prstGeom prst="rect">
            <a:avLst/>
          </a:prstGeom>
          <a:noFill/>
        </p:spPr>
        <p:txBody>
          <a:bodyPr wrap="square" rtlCol="0">
            <a:spAutoFit/>
          </a:bodyPr>
          <a:lstStyle/>
          <a:p>
            <a:r>
              <a:rPr lang="zh-CN" altLang="en-US" sz="1350" b="1" dirty="0" smtClean="0"/>
              <a:t>拟合属性的应用</a:t>
            </a:r>
            <a:r>
              <a:rPr lang="en-US" altLang="zh-CN" sz="1350" b="1" dirty="0" smtClean="0"/>
              <a:t>-</a:t>
            </a:r>
            <a:r>
              <a:rPr lang="zh-CN" altLang="en-US" sz="1350" b="1" dirty="0" smtClean="0"/>
              <a:t>播放器</a:t>
            </a:r>
            <a:endParaRPr lang="zh-CN" altLang="en-US" sz="1350" b="1" dirty="0"/>
          </a:p>
        </p:txBody>
      </p:sp>
      <p:pic>
        <p:nvPicPr>
          <p:cNvPr id="3" name="图片 2"/>
          <p:cNvPicPr>
            <a:picLocks noChangeAspect="1"/>
          </p:cNvPicPr>
          <p:nvPr/>
        </p:nvPicPr>
        <p:blipFill>
          <a:blip r:embed="rId1"/>
          <a:stretch>
            <a:fillRect/>
          </a:stretch>
        </p:blipFill>
        <p:spPr>
          <a:xfrm>
            <a:off x="2890320" y="509294"/>
            <a:ext cx="1293019" cy="1135856"/>
          </a:xfrm>
          <a:prstGeom prst="rect">
            <a:avLst/>
          </a:prstGeom>
        </p:spPr>
      </p:pic>
      <p:pic>
        <p:nvPicPr>
          <p:cNvPr id="4" name="图片 3"/>
          <p:cNvPicPr>
            <a:picLocks noChangeAspect="1"/>
          </p:cNvPicPr>
          <p:nvPr/>
        </p:nvPicPr>
        <p:blipFill>
          <a:blip r:embed="rId2"/>
          <a:stretch>
            <a:fillRect/>
          </a:stretch>
        </p:blipFill>
        <p:spPr>
          <a:xfrm>
            <a:off x="4404930" y="509294"/>
            <a:ext cx="1278731" cy="1157288"/>
          </a:xfrm>
          <a:prstGeom prst="rect">
            <a:avLst/>
          </a:prstGeom>
        </p:spPr>
      </p:pic>
      <p:pic>
        <p:nvPicPr>
          <p:cNvPr id="5" name="图片 4"/>
          <p:cNvPicPr>
            <a:picLocks noChangeAspect="1"/>
          </p:cNvPicPr>
          <p:nvPr/>
        </p:nvPicPr>
        <p:blipFill>
          <a:blip r:embed="rId3"/>
          <a:stretch>
            <a:fillRect/>
          </a:stretch>
        </p:blipFill>
        <p:spPr>
          <a:xfrm>
            <a:off x="1378712" y="2192750"/>
            <a:ext cx="1899326" cy="2178215"/>
          </a:xfrm>
          <a:prstGeom prst="rect">
            <a:avLst/>
          </a:prstGeom>
        </p:spPr>
      </p:pic>
      <p:pic>
        <p:nvPicPr>
          <p:cNvPr id="6" name="图片 5"/>
          <p:cNvPicPr>
            <a:picLocks noChangeAspect="1"/>
          </p:cNvPicPr>
          <p:nvPr/>
        </p:nvPicPr>
        <p:blipFill>
          <a:blip r:embed="rId4"/>
          <a:stretch>
            <a:fillRect/>
          </a:stretch>
        </p:blipFill>
        <p:spPr>
          <a:xfrm>
            <a:off x="3437290" y="2192750"/>
            <a:ext cx="2105183" cy="2213921"/>
          </a:xfrm>
          <a:prstGeom prst="rect">
            <a:avLst/>
          </a:prstGeom>
        </p:spPr>
      </p:pic>
      <p:pic>
        <p:nvPicPr>
          <p:cNvPr id="7" name="图片 6"/>
          <p:cNvPicPr>
            <a:picLocks noChangeAspect="1"/>
          </p:cNvPicPr>
          <p:nvPr/>
        </p:nvPicPr>
        <p:blipFill>
          <a:blip r:embed="rId5"/>
          <a:stretch>
            <a:fillRect/>
          </a:stretch>
        </p:blipFill>
        <p:spPr>
          <a:xfrm>
            <a:off x="5683662" y="2192750"/>
            <a:ext cx="2223014" cy="2213921"/>
          </a:xfrm>
          <a:prstGeom prst="rect">
            <a:avLst/>
          </a:prstGeom>
        </p:spPr>
      </p:pic>
      <p:sp>
        <p:nvSpPr>
          <p:cNvPr id="8" name="文本框 7"/>
          <p:cNvSpPr txBox="1"/>
          <p:nvPr/>
        </p:nvSpPr>
        <p:spPr>
          <a:xfrm>
            <a:off x="2789603" y="1804360"/>
            <a:ext cx="3587475" cy="368300"/>
          </a:xfrm>
          <a:prstGeom prst="rect">
            <a:avLst/>
          </a:prstGeom>
          <a:noFill/>
        </p:spPr>
        <p:txBody>
          <a:bodyPr wrap="square" rtlCol="0">
            <a:spAutoFit/>
          </a:bodyPr>
          <a:lstStyle/>
          <a:p>
            <a:r>
              <a:rPr lang="zh-CN" altLang="en-US" sz="900" dirty="0" smtClean="0"/>
              <a:t>使用</a:t>
            </a:r>
            <a:r>
              <a:rPr lang="en-US" altLang="zh-CN" sz="900" dirty="0" smtClean="0"/>
              <a:t>Property Player</a:t>
            </a:r>
            <a:r>
              <a:rPr lang="zh-CN" altLang="en-US" sz="900" dirty="0" smtClean="0"/>
              <a:t>工具可以在</a:t>
            </a:r>
            <a:r>
              <a:rPr lang="en-US" altLang="zh-CN" sz="900" dirty="0" smtClean="0"/>
              <a:t>IJK</a:t>
            </a:r>
            <a:r>
              <a:rPr lang="zh-CN" altLang="en-US" sz="900" dirty="0" smtClean="0"/>
              <a:t>三个方向上手动逐层查看属性网格，或以一定的速度自动播放</a:t>
            </a:r>
            <a:endParaRPr lang="zh-CN" altLang="en-US" sz="9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00849" y="628211"/>
            <a:ext cx="1528763" cy="1714500"/>
          </a:xfrm>
          <a:prstGeom prst="rect">
            <a:avLst/>
          </a:prstGeom>
        </p:spPr>
      </p:pic>
      <p:pic>
        <p:nvPicPr>
          <p:cNvPr id="3" name="图片 2"/>
          <p:cNvPicPr>
            <a:picLocks noChangeAspect="1"/>
          </p:cNvPicPr>
          <p:nvPr/>
        </p:nvPicPr>
        <p:blipFill>
          <a:blip r:embed="rId2"/>
          <a:stretch>
            <a:fillRect/>
          </a:stretch>
        </p:blipFill>
        <p:spPr>
          <a:xfrm>
            <a:off x="3327775" y="471925"/>
            <a:ext cx="1804928" cy="2027073"/>
          </a:xfrm>
          <a:prstGeom prst="rect">
            <a:avLst/>
          </a:prstGeom>
        </p:spPr>
      </p:pic>
      <p:pic>
        <p:nvPicPr>
          <p:cNvPr id="4" name="图片 3"/>
          <p:cNvPicPr>
            <a:picLocks noChangeAspect="1"/>
          </p:cNvPicPr>
          <p:nvPr/>
        </p:nvPicPr>
        <p:blipFill>
          <a:blip r:embed="rId3"/>
          <a:stretch>
            <a:fillRect/>
          </a:stretch>
        </p:blipFill>
        <p:spPr>
          <a:xfrm>
            <a:off x="5522261" y="482338"/>
            <a:ext cx="2077612" cy="2010047"/>
          </a:xfrm>
          <a:prstGeom prst="rect">
            <a:avLst/>
          </a:prstGeom>
        </p:spPr>
      </p:pic>
      <p:pic>
        <p:nvPicPr>
          <p:cNvPr id="5" name="图片 4"/>
          <p:cNvPicPr>
            <a:picLocks noChangeAspect="1"/>
          </p:cNvPicPr>
          <p:nvPr/>
        </p:nvPicPr>
        <p:blipFill>
          <a:blip r:embed="rId4"/>
          <a:stretch>
            <a:fillRect/>
          </a:stretch>
        </p:blipFill>
        <p:spPr>
          <a:xfrm>
            <a:off x="2366153" y="3052344"/>
            <a:ext cx="3976184" cy="1605920"/>
          </a:xfrm>
          <a:prstGeom prst="rect">
            <a:avLst/>
          </a:prstGeom>
        </p:spPr>
      </p:pic>
      <p:sp>
        <p:nvSpPr>
          <p:cNvPr id="6" name="文本框 5"/>
          <p:cNvSpPr txBox="1"/>
          <p:nvPr/>
        </p:nvSpPr>
        <p:spPr>
          <a:xfrm>
            <a:off x="1220710" y="0"/>
            <a:ext cx="3137786" cy="299085"/>
          </a:xfrm>
          <a:prstGeom prst="rect">
            <a:avLst/>
          </a:prstGeom>
          <a:noFill/>
        </p:spPr>
        <p:txBody>
          <a:bodyPr wrap="square" rtlCol="0">
            <a:spAutoFit/>
          </a:bodyPr>
          <a:lstStyle/>
          <a:p>
            <a:r>
              <a:rPr lang="zh-CN" altLang="en-US" sz="1350" b="1" dirty="0" smtClean="0"/>
              <a:t>拟合属性的应用</a:t>
            </a:r>
            <a:r>
              <a:rPr lang="en-US" altLang="zh-CN" sz="1350" b="1" dirty="0" smtClean="0"/>
              <a:t>-</a:t>
            </a:r>
            <a:r>
              <a:rPr lang="zh-CN" altLang="en-US" sz="1350" b="1" dirty="0" smtClean="0"/>
              <a:t>过滤器</a:t>
            </a:r>
            <a:endParaRPr lang="zh-CN" altLang="en-US" sz="1350" b="1" dirty="0"/>
          </a:p>
        </p:txBody>
      </p:sp>
      <p:sp>
        <p:nvSpPr>
          <p:cNvPr id="7" name="文本框 6"/>
          <p:cNvSpPr txBox="1"/>
          <p:nvPr/>
        </p:nvSpPr>
        <p:spPr>
          <a:xfrm>
            <a:off x="1361895" y="2492384"/>
            <a:ext cx="1567716" cy="368300"/>
          </a:xfrm>
          <a:prstGeom prst="rect">
            <a:avLst/>
          </a:prstGeom>
          <a:noFill/>
        </p:spPr>
        <p:txBody>
          <a:bodyPr wrap="square" rtlCol="0">
            <a:spAutoFit/>
          </a:bodyPr>
          <a:lstStyle/>
          <a:p>
            <a:r>
              <a:rPr lang="zh-CN" altLang="en-US" sz="900" dirty="0" smtClean="0"/>
              <a:t>打开一个</a:t>
            </a:r>
            <a:r>
              <a:rPr lang="en-US" altLang="zh-CN" sz="900" dirty="0" smtClean="0"/>
              <a:t>Histogram</a:t>
            </a:r>
            <a:r>
              <a:rPr lang="zh-CN" altLang="en-US" sz="900" dirty="0" smtClean="0"/>
              <a:t>统计窗口</a:t>
            </a:r>
            <a:endParaRPr lang="zh-CN" altLang="en-US" sz="900" dirty="0"/>
          </a:p>
        </p:txBody>
      </p:sp>
      <p:sp>
        <p:nvSpPr>
          <p:cNvPr id="8" name="文本框 7"/>
          <p:cNvSpPr txBox="1"/>
          <p:nvPr/>
        </p:nvSpPr>
        <p:spPr>
          <a:xfrm>
            <a:off x="3564986" y="2498998"/>
            <a:ext cx="3730804" cy="229870"/>
          </a:xfrm>
          <a:prstGeom prst="rect">
            <a:avLst/>
          </a:prstGeom>
          <a:noFill/>
        </p:spPr>
        <p:txBody>
          <a:bodyPr wrap="square" rtlCol="0">
            <a:spAutoFit/>
          </a:bodyPr>
          <a:lstStyle/>
          <a:p>
            <a:r>
              <a:rPr lang="zh-CN" altLang="en-US" sz="900" dirty="0" smtClean="0"/>
              <a:t>在</a:t>
            </a:r>
            <a:r>
              <a:rPr lang="en-US" altLang="zh-CN" sz="900" dirty="0" smtClean="0"/>
              <a:t>Cases</a:t>
            </a:r>
            <a:r>
              <a:rPr lang="zh-CN" altLang="en-US" sz="900" dirty="0" smtClean="0"/>
              <a:t>和</a:t>
            </a:r>
            <a:r>
              <a:rPr lang="en-US" altLang="zh-CN" sz="900" dirty="0" smtClean="0"/>
              <a:t>Results</a:t>
            </a:r>
            <a:r>
              <a:rPr lang="zh-CN" altLang="en-US" sz="900" dirty="0" smtClean="0"/>
              <a:t>选项卡中分别选择某一</a:t>
            </a:r>
            <a:r>
              <a:rPr lang="en-US" altLang="zh-CN" sz="900" dirty="0" smtClean="0"/>
              <a:t>Case</a:t>
            </a:r>
            <a:r>
              <a:rPr lang="zh-CN" altLang="en-US" sz="900" dirty="0" smtClean="0"/>
              <a:t>和某一属性</a:t>
            </a:r>
            <a:endParaRPr lang="zh-CN" altLang="en-US" sz="9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323326" y="387560"/>
            <a:ext cx="1757363" cy="242888"/>
          </a:xfrm>
          <a:prstGeom prst="rect">
            <a:avLst/>
          </a:prstGeom>
        </p:spPr>
      </p:pic>
      <p:pic>
        <p:nvPicPr>
          <p:cNvPr id="3" name="图片 2"/>
          <p:cNvPicPr>
            <a:picLocks noChangeAspect="1"/>
          </p:cNvPicPr>
          <p:nvPr/>
        </p:nvPicPr>
        <p:blipFill>
          <a:blip r:embed="rId2"/>
          <a:stretch>
            <a:fillRect/>
          </a:stretch>
        </p:blipFill>
        <p:spPr>
          <a:xfrm>
            <a:off x="2405776" y="684494"/>
            <a:ext cx="4320671" cy="1601225"/>
          </a:xfrm>
          <a:prstGeom prst="rect">
            <a:avLst/>
          </a:prstGeom>
        </p:spPr>
      </p:pic>
      <p:pic>
        <p:nvPicPr>
          <p:cNvPr id="4" name="图片 3"/>
          <p:cNvPicPr>
            <a:picLocks noChangeAspect="1"/>
          </p:cNvPicPr>
          <p:nvPr/>
        </p:nvPicPr>
        <p:blipFill>
          <a:blip r:embed="rId3"/>
          <a:stretch>
            <a:fillRect/>
          </a:stretch>
        </p:blipFill>
        <p:spPr>
          <a:xfrm>
            <a:off x="1657418" y="2582652"/>
            <a:ext cx="1507331" cy="1314450"/>
          </a:xfrm>
          <a:prstGeom prst="rect">
            <a:avLst/>
          </a:prstGeom>
        </p:spPr>
      </p:pic>
      <p:pic>
        <p:nvPicPr>
          <p:cNvPr id="5" name="图片 4"/>
          <p:cNvPicPr>
            <a:picLocks noChangeAspect="1"/>
          </p:cNvPicPr>
          <p:nvPr/>
        </p:nvPicPr>
        <p:blipFill>
          <a:blip r:embed="rId4"/>
          <a:stretch>
            <a:fillRect/>
          </a:stretch>
        </p:blipFill>
        <p:spPr>
          <a:xfrm>
            <a:off x="3460474" y="2582652"/>
            <a:ext cx="2121863" cy="2037130"/>
          </a:xfrm>
          <a:prstGeom prst="rect">
            <a:avLst/>
          </a:prstGeom>
        </p:spPr>
      </p:pic>
      <p:pic>
        <p:nvPicPr>
          <p:cNvPr id="6" name="图片 5"/>
          <p:cNvPicPr>
            <a:picLocks noChangeAspect="1"/>
          </p:cNvPicPr>
          <p:nvPr/>
        </p:nvPicPr>
        <p:blipFill>
          <a:blip r:embed="rId5"/>
          <a:stretch>
            <a:fillRect/>
          </a:stretch>
        </p:blipFill>
        <p:spPr>
          <a:xfrm>
            <a:off x="5753549" y="2582652"/>
            <a:ext cx="2044379" cy="2037130"/>
          </a:xfrm>
          <a:prstGeom prst="rect">
            <a:avLst/>
          </a:prstGeom>
        </p:spPr>
      </p:pic>
      <p:sp>
        <p:nvSpPr>
          <p:cNvPr id="7" name="文本框 6"/>
          <p:cNvSpPr txBox="1"/>
          <p:nvPr/>
        </p:nvSpPr>
        <p:spPr>
          <a:xfrm>
            <a:off x="1220710" y="0"/>
            <a:ext cx="3137786" cy="299085"/>
          </a:xfrm>
          <a:prstGeom prst="rect">
            <a:avLst/>
          </a:prstGeom>
          <a:noFill/>
        </p:spPr>
        <p:txBody>
          <a:bodyPr wrap="square" rtlCol="0">
            <a:spAutoFit/>
          </a:bodyPr>
          <a:lstStyle/>
          <a:p>
            <a:r>
              <a:rPr lang="zh-CN" altLang="en-US" sz="1350" b="1" dirty="0"/>
              <a:t>拟合属性</a:t>
            </a:r>
            <a:r>
              <a:rPr lang="zh-CN" altLang="en-US" sz="1350" b="1" dirty="0" smtClean="0"/>
              <a:t>的应用</a:t>
            </a:r>
            <a:r>
              <a:rPr lang="en-US" altLang="zh-CN" sz="1350" b="1" dirty="0" smtClean="0"/>
              <a:t>-</a:t>
            </a:r>
            <a:r>
              <a:rPr lang="zh-CN" altLang="en-US" sz="1350" b="1" dirty="0" smtClean="0"/>
              <a:t>过滤器</a:t>
            </a:r>
            <a:endParaRPr lang="zh-CN" altLang="en-US" sz="1350" b="1" dirty="0"/>
          </a:p>
        </p:txBody>
      </p:sp>
      <p:sp>
        <p:nvSpPr>
          <p:cNvPr id="8" name="文本框 7"/>
          <p:cNvSpPr txBox="1"/>
          <p:nvPr/>
        </p:nvSpPr>
        <p:spPr>
          <a:xfrm>
            <a:off x="5294192" y="387560"/>
            <a:ext cx="2419628" cy="229870"/>
          </a:xfrm>
          <a:prstGeom prst="rect">
            <a:avLst/>
          </a:prstGeom>
          <a:noFill/>
        </p:spPr>
        <p:txBody>
          <a:bodyPr wrap="square" rtlCol="0">
            <a:spAutoFit/>
          </a:bodyPr>
          <a:lstStyle/>
          <a:p>
            <a:r>
              <a:rPr lang="zh-CN" altLang="en-US" sz="900" dirty="0" smtClean="0"/>
              <a:t>使用一维选择工具选择指定范围内的属性值</a:t>
            </a:r>
            <a:endParaRPr lang="zh-CN" altLang="en-US" sz="900" dirty="0"/>
          </a:p>
        </p:txBody>
      </p:sp>
      <p:sp>
        <p:nvSpPr>
          <p:cNvPr id="9" name="文本框 8"/>
          <p:cNvSpPr txBox="1"/>
          <p:nvPr/>
        </p:nvSpPr>
        <p:spPr>
          <a:xfrm>
            <a:off x="1407184" y="3986287"/>
            <a:ext cx="1757565" cy="368300"/>
          </a:xfrm>
          <a:prstGeom prst="rect">
            <a:avLst/>
          </a:prstGeom>
          <a:noFill/>
        </p:spPr>
        <p:txBody>
          <a:bodyPr wrap="square" rtlCol="0">
            <a:spAutoFit/>
          </a:bodyPr>
          <a:lstStyle/>
          <a:p>
            <a:r>
              <a:rPr lang="zh-CN" altLang="en-US" sz="900" dirty="0" smtClean="0"/>
              <a:t>在</a:t>
            </a:r>
            <a:r>
              <a:rPr lang="en-US" altLang="zh-CN" sz="900" dirty="0" smtClean="0"/>
              <a:t>Input</a:t>
            </a:r>
            <a:r>
              <a:rPr lang="zh-CN" altLang="en-US" sz="900" dirty="0" smtClean="0"/>
              <a:t>选项卡里的过滤器文件夹中看到自定义的过滤设置</a:t>
            </a:r>
            <a:endParaRPr lang="zh-CN" altLang="en-US" sz="900" dirty="0"/>
          </a:p>
        </p:txBody>
      </p:sp>
      <p:sp>
        <p:nvSpPr>
          <p:cNvPr id="10" name="右箭头 9"/>
          <p:cNvSpPr/>
          <p:nvPr/>
        </p:nvSpPr>
        <p:spPr>
          <a:xfrm>
            <a:off x="5480319" y="3491230"/>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p:cNvSpPr txBox="1"/>
          <p:nvPr/>
        </p:nvSpPr>
        <p:spPr>
          <a:xfrm>
            <a:off x="4722500" y="4708966"/>
            <a:ext cx="1890886" cy="368300"/>
          </a:xfrm>
          <a:prstGeom prst="rect">
            <a:avLst/>
          </a:prstGeom>
          <a:noFill/>
        </p:spPr>
        <p:txBody>
          <a:bodyPr wrap="square" rtlCol="0">
            <a:spAutoFit/>
          </a:bodyPr>
          <a:lstStyle/>
          <a:p>
            <a:r>
              <a:rPr lang="zh-CN" altLang="en-US" sz="900" dirty="0" smtClean="0"/>
              <a:t>在</a:t>
            </a:r>
            <a:r>
              <a:rPr lang="en-US" altLang="zh-CN" sz="900" dirty="0" smtClean="0"/>
              <a:t>3D</a:t>
            </a:r>
            <a:r>
              <a:rPr lang="zh-CN" altLang="en-US" sz="900" dirty="0" smtClean="0"/>
              <a:t>窗口中显示过滤后的属性网格</a:t>
            </a:r>
            <a:endParaRPr lang="zh-CN" altLang="en-US" sz="9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62918" y="329378"/>
            <a:ext cx="1464469" cy="1385888"/>
          </a:xfrm>
          <a:prstGeom prst="rect">
            <a:avLst/>
          </a:prstGeom>
        </p:spPr>
      </p:pic>
      <p:pic>
        <p:nvPicPr>
          <p:cNvPr id="3" name="图片 2"/>
          <p:cNvPicPr>
            <a:picLocks noChangeAspect="1"/>
          </p:cNvPicPr>
          <p:nvPr/>
        </p:nvPicPr>
        <p:blipFill>
          <a:blip r:embed="rId2"/>
          <a:stretch>
            <a:fillRect/>
          </a:stretch>
        </p:blipFill>
        <p:spPr>
          <a:xfrm>
            <a:off x="1249757" y="1835249"/>
            <a:ext cx="2185586" cy="1557614"/>
          </a:xfrm>
          <a:prstGeom prst="rect">
            <a:avLst/>
          </a:prstGeom>
        </p:spPr>
      </p:pic>
      <p:pic>
        <p:nvPicPr>
          <p:cNvPr id="4" name="图片 3"/>
          <p:cNvPicPr>
            <a:picLocks noChangeAspect="1"/>
          </p:cNvPicPr>
          <p:nvPr/>
        </p:nvPicPr>
        <p:blipFill>
          <a:blip r:embed="rId3"/>
          <a:stretch>
            <a:fillRect/>
          </a:stretch>
        </p:blipFill>
        <p:spPr>
          <a:xfrm>
            <a:off x="4293100" y="194484"/>
            <a:ext cx="3376997" cy="1349414"/>
          </a:xfrm>
          <a:prstGeom prst="rect">
            <a:avLst/>
          </a:prstGeom>
        </p:spPr>
      </p:pic>
      <p:pic>
        <p:nvPicPr>
          <p:cNvPr id="5" name="图片 4"/>
          <p:cNvPicPr>
            <a:picLocks noChangeAspect="1"/>
          </p:cNvPicPr>
          <p:nvPr/>
        </p:nvPicPr>
        <p:blipFill>
          <a:blip r:embed="rId4"/>
          <a:stretch>
            <a:fillRect/>
          </a:stretch>
        </p:blipFill>
        <p:spPr>
          <a:xfrm>
            <a:off x="5058793" y="1386937"/>
            <a:ext cx="1894097" cy="722125"/>
          </a:xfrm>
          <a:prstGeom prst="rect">
            <a:avLst/>
          </a:prstGeom>
        </p:spPr>
      </p:pic>
      <p:pic>
        <p:nvPicPr>
          <p:cNvPr id="6" name="图片 5"/>
          <p:cNvPicPr>
            <a:picLocks noChangeAspect="1"/>
          </p:cNvPicPr>
          <p:nvPr/>
        </p:nvPicPr>
        <p:blipFill>
          <a:blip r:embed="rId5"/>
          <a:stretch>
            <a:fillRect/>
          </a:stretch>
        </p:blipFill>
        <p:spPr>
          <a:xfrm>
            <a:off x="4293100" y="2079839"/>
            <a:ext cx="3376997" cy="1313024"/>
          </a:xfrm>
          <a:prstGeom prst="rect">
            <a:avLst/>
          </a:prstGeom>
        </p:spPr>
      </p:pic>
      <p:pic>
        <p:nvPicPr>
          <p:cNvPr id="7" name="图片 6"/>
          <p:cNvPicPr>
            <a:picLocks noChangeAspect="1"/>
          </p:cNvPicPr>
          <p:nvPr/>
        </p:nvPicPr>
        <p:blipFill>
          <a:blip r:embed="rId6"/>
          <a:stretch>
            <a:fillRect/>
          </a:stretch>
        </p:blipFill>
        <p:spPr>
          <a:xfrm>
            <a:off x="2547024" y="3986549"/>
            <a:ext cx="2278856" cy="1007269"/>
          </a:xfrm>
          <a:prstGeom prst="rect">
            <a:avLst/>
          </a:prstGeom>
        </p:spPr>
      </p:pic>
      <p:pic>
        <p:nvPicPr>
          <p:cNvPr id="8" name="图片 7"/>
          <p:cNvPicPr>
            <a:picLocks noChangeAspect="1"/>
          </p:cNvPicPr>
          <p:nvPr/>
        </p:nvPicPr>
        <p:blipFill>
          <a:blip r:embed="rId7"/>
          <a:stretch>
            <a:fillRect/>
          </a:stretch>
        </p:blipFill>
        <p:spPr>
          <a:xfrm>
            <a:off x="5370019" y="3485430"/>
            <a:ext cx="1911890" cy="1658070"/>
          </a:xfrm>
          <a:prstGeom prst="rect">
            <a:avLst/>
          </a:prstGeom>
        </p:spPr>
      </p:pic>
      <p:sp>
        <p:nvSpPr>
          <p:cNvPr id="9" name="文本框 8"/>
          <p:cNvSpPr txBox="1"/>
          <p:nvPr/>
        </p:nvSpPr>
        <p:spPr>
          <a:xfrm>
            <a:off x="1220710" y="0"/>
            <a:ext cx="3137786" cy="299085"/>
          </a:xfrm>
          <a:prstGeom prst="rect">
            <a:avLst/>
          </a:prstGeom>
          <a:noFill/>
        </p:spPr>
        <p:txBody>
          <a:bodyPr wrap="square" rtlCol="0">
            <a:spAutoFit/>
          </a:bodyPr>
          <a:lstStyle/>
          <a:p>
            <a:r>
              <a:rPr lang="zh-CN" altLang="en-US" sz="1350" b="1" dirty="0"/>
              <a:t>拟合属性</a:t>
            </a:r>
            <a:r>
              <a:rPr lang="zh-CN" altLang="en-US" sz="1350" b="1" dirty="0" smtClean="0"/>
              <a:t>的应用</a:t>
            </a:r>
            <a:r>
              <a:rPr lang="en-US" altLang="zh-CN" sz="1350" b="1" dirty="0" smtClean="0"/>
              <a:t>-</a:t>
            </a:r>
            <a:r>
              <a:rPr lang="zh-CN" altLang="en-US" sz="1350" b="1" dirty="0" smtClean="0"/>
              <a:t>过滤器</a:t>
            </a:r>
            <a:endParaRPr lang="zh-CN" altLang="en-US" sz="1350" b="1" dirty="0"/>
          </a:p>
        </p:txBody>
      </p:sp>
      <p:sp>
        <p:nvSpPr>
          <p:cNvPr id="10" name="文本框 9"/>
          <p:cNvSpPr txBox="1"/>
          <p:nvPr/>
        </p:nvSpPr>
        <p:spPr>
          <a:xfrm>
            <a:off x="1528425" y="1700484"/>
            <a:ext cx="1757565" cy="229870"/>
          </a:xfrm>
          <a:prstGeom prst="rect">
            <a:avLst/>
          </a:prstGeom>
          <a:noFill/>
        </p:spPr>
        <p:txBody>
          <a:bodyPr wrap="square" rtlCol="0">
            <a:spAutoFit/>
          </a:bodyPr>
          <a:lstStyle/>
          <a:p>
            <a:r>
              <a:rPr lang="zh-CN" altLang="en-US" sz="900" dirty="0" smtClean="0"/>
              <a:t>打开一个</a:t>
            </a:r>
            <a:r>
              <a:rPr lang="en-US" altLang="zh-CN" sz="900" dirty="0" smtClean="0"/>
              <a:t>Function</a:t>
            </a:r>
            <a:r>
              <a:rPr lang="zh-CN" altLang="en-US" sz="900" dirty="0" smtClean="0"/>
              <a:t>函数窗口</a:t>
            </a:r>
            <a:endParaRPr lang="zh-CN" altLang="en-US" sz="900" dirty="0"/>
          </a:p>
        </p:txBody>
      </p:sp>
      <p:sp>
        <p:nvSpPr>
          <p:cNvPr id="11" name="文本框 10"/>
          <p:cNvSpPr txBox="1"/>
          <p:nvPr/>
        </p:nvSpPr>
        <p:spPr>
          <a:xfrm>
            <a:off x="1442051" y="3466483"/>
            <a:ext cx="1757565" cy="506730"/>
          </a:xfrm>
          <a:prstGeom prst="rect">
            <a:avLst/>
          </a:prstGeom>
          <a:noFill/>
        </p:spPr>
        <p:txBody>
          <a:bodyPr wrap="square" rtlCol="0">
            <a:spAutoFit/>
          </a:bodyPr>
          <a:lstStyle/>
          <a:p>
            <a:r>
              <a:rPr lang="zh-CN" altLang="en-US" sz="900" dirty="0" smtClean="0"/>
              <a:t>在</a:t>
            </a:r>
            <a:r>
              <a:rPr lang="en-US" altLang="zh-CN" sz="900" dirty="0" smtClean="0"/>
              <a:t>Results</a:t>
            </a:r>
            <a:r>
              <a:rPr lang="zh-CN" altLang="en-US" sz="900" dirty="0" smtClean="0"/>
              <a:t>选项卡中选择两个属性，选择的第一个属性为</a:t>
            </a:r>
            <a:r>
              <a:rPr lang="en-US" altLang="zh-CN" sz="900" dirty="0" smtClean="0"/>
              <a:t>X</a:t>
            </a:r>
            <a:r>
              <a:rPr lang="zh-CN" altLang="en-US" sz="900" dirty="0" smtClean="0"/>
              <a:t>轴，第二个为</a:t>
            </a:r>
            <a:r>
              <a:rPr lang="en-US" altLang="zh-CN" sz="900" dirty="0" smtClean="0"/>
              <a:t>Y</a:t>
            </a:r>
            <a:r>
              <a:rPr lang="zh-CN" altLang="en-US" sz="900" dirty="0" smtClean="0"/>
              <a:t>轴</a:t>
            </a:r>
            <a:endParaRPr lang="zh-CN" altLang="en-US" sz="900" dirty="0"/>
          </a:p>
        </p:txBody>
      </p:sp>
      <p:sp>
        <p:nvSpPr>
          <p:cNvPr id="12" name="文本框 11"/>
          <p:cNvSpPr txBox="1"/>
          <p:nvPr/>
        </p:nvSpPr>
        <p:spPr>
          <a:xfrm>
            <a:off x="6952890" y="1569494"/>
            <a:ext cx="1115498" cy="506730"/>
          </a:xfrm>
          <a:prstGeom prst="rect">
            <a:avLst/>
          </a:prstGeom>
          <a:noFill/>
        </p:spPr>
        <p:txBody>
          <a:bodyPr wrap="square" rtlCol="0">
            <a:spAutoFit/>
          </a:bodyPr>
          <a:lstStyle/>
          <a:p>
            <a:r>
              <a:rPr lang="zh-CN" altLang="en-US" sz="900" dirty="0" smtClean="0"/>
              <a:t>使用二维选择工具选中指定区域内的属性</a:t>
            </a:r>
            <a:endParaRPr lang="zh-CN" altLang="en-US" sz="900" dirty="0"/>
          </a:p>
        </p:txBody>
      </p:sp>
      <p:sp>
        <p:nvSpPr>
          <p:cNvPr id="13" name="文本框 12"/>
          <p:cNvSpPr txBox="1"/>
          <p:nvPr/>
        </p:nvSpPr>
        <p:spPr>
          <a:xfrm>
            <a:off x="3982452" y="3951231"/>
            <a:ext cx="1115498" cy="368300"/>
          </a:xfrm>
          <a:prstGeom prst="rect">
            <a:avLst/>
          </a:prstGeom>
          <a:noFill/>
        </p:spPr>
        <p:txBody>
          <a:bodyPr wrap="square" rtlCol="0">
            <a:spAutoFit/>
          </a:bodyPr>
          <a:lstStyle/>
          <a:p>
            <a:r>
              <a:rPr lang="zh-CN" altLang="en-US" sz="900" dirty="0" smtClean="0"/>
              <a:t>同上页方法查看选择后的</a:t>
            </a:r>
            <a:r>
              <a:rPr lang="en-US" altLang="zh-CN" sz="900" dirty="0" smtClean="0"/>
              <a:t>3D</a:t>
            </a:r>
            <a:r>
              <a:rPr lang="zh-CN" altLang="en-US" sz="900" dirty="0" smtClean="0"/>
              <a:t>属性网格</a:t>
            </a:r>
            <a:endParaRPr lang="zh-CN" altLang="en-US" sz="900" dirty="0"/>
          </a:p>
        </p:txBody>
      </p:sp>
      <p:sp>
        <p:nvSpPr>
          <p:cNvPr id="14" name="右箭头 13"/>
          <p:cNvSpPr/>
          <p:nvPr/>
        </p:nvSpPr>
        <p:spPr>
          <a:xfrm rot="5400000">
            <a:off x="2849749" y="1811450"/>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右箭头 14"/>
          <p:cNvSpPr/>
          <p:nvPr/>
        </p:nvSpPr>
        <p:spPr>
          <a:xfrm rot="18582657">
            <a:off x="3213954" y="1920516"/>
            <a:ext cx="1213652"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右箭头 15"/>
          <p:cNvSpPr/>
          <p:nvPr/>
        </p:nvSpPr>
        <p:spPr>
          <a:xfrm rot="5400000">
            <a:off x="5168425" y="1739000"/>
            <a:ext cx="375249"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右箭头 16"/>
          <p:cNvSpPr/>
          <p:nvPr/>
        </p:nvSpPr>
        <p:spPr>
          <a:xfrm rot="7964480">
            <a:off x="3725378" y="3471914"/>
            <a:ext cx="656631"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右箭头 17"/>
          <p:cNvSpPr/>
          <p:nvPr/>
        </p:nvSpPr>
        <p:spPr>
          <a:xfrm>
            <a:off x="4290269" y="4386358"/>
            <a:ext cx="955794" cy="219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Arial"/>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91440" tIns="45720" rIns="91440" bIns="45720" rtlCol="0" anchor="ctr">
        <a:normAutofit/>
      </a:bodyPr>
      <a:lstStyle>
        <a:defPPr>
          <a:defRPr lang="zh-CN" altLang="en-US" sz="2400">
            <a:solidFill>
              <a:srgbClr val="FF0000"/>
            </a:solidFill>
            <a:latin typeface="方正大黑简体" panose="03000509000000000000" pitchFamily="2" charset="-122"/>
            <a:ea typeface="方正大黑简体" panose="03000509000000000000" pitchFamily="2" charset="-122"/>
            <a:cs typeface="方正大黑简体" panose="03000509000000000000" pitchFamily="2" charset="-122"/>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7533</Words>
  <Application>WPS 演示</Application>
  <PresentationFormat>On-screen Show (16:9)</PresentationFormat>
  <Paragraphs>1018</Paragraphs>
  <Slides>131</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131</vt:i4>
      </vt:variant>
    </vt:vector>
  </HeadingPairs>
  <TitlesOfParts>
    <vt:vector size="141" baseType="lpstr">
      <vt:lpstr>Arial</vt:lpstr>
      <vt:lpstr>宋体</vt:lpstr>
      <vt:lpstr>Wingdings</vt:lpstr>
      <vt:lpstr>方正大黑简体</vt:lpstr>
      <vt:lpstr>微软雅黑</vt:lpstr>
      <vt:lpstr>黑体</vt:lpstr>
      <vt:lpstr>Calibri</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油层保护方案设计</dc:title>
  <dc:creator>wxh</dc:creator>
  <cp:lastModifiedBy>ddfight</cp:lastModifiedBy>
  <cp:revision>432</cp:revision>
  <dcterms:created xsi:type="dcterms:W3CDTF">2019-02-11T08:29:00Z</dcterms:created>
  <dcterms:modified xsi:type="dcterms:W3CDTF">2024-11-14T00:01:55Z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2052-11.8.2.12085</vt:lpwstr>
  </property>
  <property fmtid="{D5CDD505-2E9C-101B-9397-08002B2CF9AE}" pid="3" name="ICV">
    <vt:lpwstr>859F1E392D9F4B9E9302B197DC285B6B</vt:lpwstr>
  </property>
</Properties>
</file>